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5" r:id="rId3"/>
    <p:sldId id="316" r:id="rId4"/>
    <p:sldId id="321" r:id="rId5"/>
    <p:sldId id="317" r:id="rId6"/>
    <p:sldId id="318" r:id="rId7"/>
    <p:sldId id="319" r:id="rId8"/>
    <p:sldId id="320" r:id="rId9"/>
    <p:sldId id="322" r:id="rId10"/>
    <p:sldId id="323" r:id="rId11"/>
    <p:sldId id="330" r:id="rId12"/>
    <p:sldId id="324" r:id="rId13"/>
    <p:sldId id="325" r:id="rId14"/>
    <p:sldId id="326" r:id="rId15"/>
    <p:sldId id="331" r:id="rId16"/>
    <p:sldId id="337" r:id="rId17"/>
    <p:sldId id="332" r:id="rId18"/>
    <p:sldId id="333" r:id="rId19"/>
    <p:sldId id="334" r:id="rId20"/>
    <p:sldId id="327" r:id="rId21"/>
    <p:sldId id="328" r:id="rId22"/>
    <p:sldId id="335" r:id="rId23"/>
    <p:sldId id="336" r:id="rId24"/>
    <p:sldId id="338" r:id="rId25"/>
    <p:sldId id="339" r:id="rId26"/>
    <p:sldId id="284"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a:srgbClr val="FFFFFF"/>
    <a:srgbClr val="CCEC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1924050" cy="60960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0" y="381000"/>
            <a:ext cx="56197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76400"/>
            <a:ext cx="3771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838700" y="1676400"/>
            <a:ext cx="3771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75" name="Picture 51" descr="E:\Borders\BorderLandscape\BDRLC032.WMF"/>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914400" y="381000"/>
            <a:ext cx="7696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676400"/>
            <a:ext cx="76962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fontAlgn="base" hangingPunct="1">
        <a:spcBef>
          <a:spcPct val="0"/>
        </a:spcBef>
        <a:spcAft>
          <a:spcPct val="0"/>
        </a:spcAft>
        <a:defRPr sz="6600">
          <a:solidFill>
            <a:schemeClr val="tx1"/>
          </a:solidFill>
          <a:latin typeface="+mj-lt"/>
          <a:ea typeface="+mj-ea"/>
          <a:cs typeface="+mj-cs"/>
        </a:defRPr>
      </a:lvl1pPr>
      <a:lvl2pPr algn="ctr" rtl="1" eaLnBrk="1" fontAlgn="base" hangingPunct="1">
        <a:spcBef>
          <a:spcPct val="0"/>
        </a:spcBef>
        <a:spcAft>
          <a:spcPct val="0"/>
        </a:spcAft>
        <a:defRPr sz="6600">
          <a:solidFill>
            <a:schemeClr val="tx1"/>
          </a:solidFill>
          <a:latin typeface="Freestyle Script" pitchFamily="66" charset="0"/>
        </a:defRPr>
      </a:lvl2pPr>
      <a:lvl3pPr algn="ctr" rtl="1" eaLnBrk="1" fontAlgn="base" hangingPunct="1">
        <a:spcBef>
          <a:spcPct val="0"/>
        </a:spcBef>
        <a:spcAft>
          <a:spcPct val="0"/>
        </a:spcAft>
        <a:defRPr sz="6600">
          <a:solidFill>
            <a:schemeClr val="tx1"/>
          </a:solidFill>
          <a:latin typeface="Freestyle Script" pitchFamily="66" charset="0"/>
        </a:defRPr>
      </a:lvl3pPr>
      <a:lvl4pPr algn="ctr" rtl="1" eaLnBrk="1" fontAlgn="base" hangingPunct="1">
        <a:spcBef>
          <a:spcPct val="0"/>
        </a:spcBef>
        <a:spcAft>
          <a:spcPct val="0"/>
        </a:spcAft>
        <a:defRPr sz="6600">
          <a:solidFill>
            <a:schemeClr val="tx1"/>
          </a:solidFill>
          <a:latin typeface="Freestyle Script" pitchFamily="66" charset="0"/>
        </a:defRPr>
      </a:lvl4pPr>
      <a:lvl5pPr algn="ctr" rtl="1" eaLnBrk="1" fontAlgn="base" hangingPunct="1">
        <a:spcBef>
          <a:spcPct val="0"/>
        </a:spcBef>
        <a:spcAft>
          <a:spcPct val="0"/>
        </a:spcAft>
        <a:defRPr sz="6600">
          <a:solidFill>
            <a:schemeClr val="tx1"/>
          </a:solidFill>
          <a:latin typeface="Freestyle Script" pitchFamily="66" charset="0"/>
        </a:defRPr>
      </a:lvl5pPr>
      <a:lvl6pPr marL="457200" algn="ctr" rtl="1" eaLnBrk="1" fontAlgn="base" hangingPunct="1">
        <a:spcBef>
          <a:spcPct val="0"/>
        </a:spcBef>
        <a:spcAft>
          <a:spcPct val="0"/>
        </a:spcAft>
        <a:defRPr sz="6600">
          <a:solidFill>
            <a:schemeClr val="tx1"/>
          </a:solidFill>
          <a:latin typeface="Freestyle Script" pitchFamily="66" charset="0"/>
        </a:defRPr>
      </a:lvl6pPr>
      <a:lvl7pPr marL="914400" algn="ctr" rtl="1" eaLnBrk="1" fontAlgn="base" hangingPunct="1">
        <a:spcBef>
          <a:spcPct val="0"/>
        </a:spcBef>
        <a:spcAft>
          <a:spcPct val="0"/>
        </a:spcAft>
        <a:defRPr sz="6600">
          <a:solidFill>
            <a:schemeClr val="tx1"/>
          </a:solidFill>
          <a:latin typeface="Freestyle Script" pitchFamily="66" charset="0"/>
        </a:defRPr>
      </a:lvl7pPr>
      <a:lvl8pPr marL="1371600" algn="ctr" rtl="1" eaLnBrk="1" fontAlgn="base" hangingPunct="1">
        <a:spcBef>
          <a:spcPct val="0"/>
        </a:spcBef>
        <a:spcAft>
          <a:spcPct val="0"/>
        </a:spcAft>
        <a:defRPr sz="6600">
          <a:solidFill>
            <a:schemeClr val="tx1"/>
          </a:solidFill>
          <a:latin typeface="Freestyle Script" pitchFamily="66" charset="0"/>
        </a:defRPr>
      </a:lvl8pPr>
      <a:lvl9pPr marL="1828800" algn="ctr" rtl="1" eaLnBrk="1" fontAlgn="base" hangingPunct="1">
        <a:spcBef>
          <a:spcPct val="0"/>
        </a:spcBef>
        <a:spcAft>
          <a:spcPct val="0"/>
        </a:spcAft>
        <a:defRPr sz="6600">
          <a:solidFill>
            <a:schemeClr val="tx1"/>
          </a:solidFill>
          <a:latin typeface="Freestyle Script" pitchFamily="66" charset="0"/>
        </a:defRPr>
      </a:lvl9pPr>
    </p:titleStyle>
    <p:bodyStyle>
      <a:lvl1pPr marL="342900" indent="-342900" algn="r" rtl="1" eaLnBrk="1" fontAlgn="base" hangingPunct="1">
        <a:spcBef>
          <a:spcPct val="20000"/>
        </a:spcBef>
        <a:spcAft>
          <a:spcPct val="0"/>
        </a:spcAft>
        <a:buChar char="•"/>
        <a:defRPr sz="4800">
          <a:solidFill>
            <a:schemeClr val="tx1"/>
          </a:solidFill>
          <a:latin typeface="+mn-lt"/>
          <a:ea typeface="+mn-ea"/>
          <a:cs typeface="+mn-cs"/>
        </a:defRPr>
      </a:lvl1pPr>
      <a:lvl2pPr marL="742950" indent="-285750" algn="r" rtl="1" eaLnBrk="1" fontAlgn="base" hangingPunct="1">
        <a:spcBef>
          <a:spcPct val="20000"/>
        </a:spcBef>
        <a:spcAft>
          <a:spcPct val="0"/>
        </a:spcAft>
        <a:buChar char="–"/>
        <a:defRPr sz="4400">
          <a:solidFill>
            <a:schemeClr val="tx1"/>
          </a:solidFill>
          <a:latin typeface="+mn-lt"/>
        </a:defRPr>
      </a:lvl2pPr>
      <a:lvl3pPr marL="1143000" indent="-228600" algn="r" rtl="1" eaLnBrk="1" fontAlgn="base" hangingPunct="1">
        <a:spcBef>
          <a:spcPct val="20000"/>
        </a:spcBef>
        <a:spcAft>
          <a:spcPct val="0"/>
        </a:spcAft>
        <a:buChar char="•"/>
        <a:defRPr sz="4000">
          <a:solidFill>
            <a:schemeClr val="tx1"/>
          </a:solidFill>
          <a:latin typeface="+mn-lt"/>
        </a:defRPr>
      </a:lvl3pPr>
      <a:lvl4pPr marL="1600200" indent="-228600" algn="r" rtl="1" eaLnBrk="1" fontAlgn="base" hangingPunct="1">
        <a:spcBef>
          <a:spcPct val="20000"/>
        </a:spcBef>
        <a:spcAft>
          <a:spcPct val="0"/>
        </a:spcAft>
        <a:buChar char="–"/>
        <a:defRPr sz="3600">
          <a:solidFill>
            <a:schemeClr val="tx1"/>
          </a:solidFill>
          <a:latin typeface="+mn-lt"/>
        </a:defRPr>
      </a:lvl4pPr>
      <a:lvl5pPr marL="2057400" indent="-228600" algn="r" rtl="1" eaLnBrk="1" fontAlgn="base" hangingPunct="1">
        <a:spcBef>
          <a:spcPct val="20000"/>
        </a:spcBef>
        <a:spcAft>
          <a:spcPct val="0"/>
        </a:spcAft>
        <a:buChar char="»"/>
        <a:defRPr sz="3600">
          <a:solidFill>
            <a:schemeClr val="tx1"/>
          </a:solidFill>
          <a:latin typeface="+mn-lt"/>
        </a:defRPr>
      </a:lvl5pPr>
      <a:lvl6pPr marL="2514600" indent="-228600" algn="r" rtl="1" eaLnBrk="1" fontAlgn="base" hangingPunct="1">
        <a:spcBef>
          <a:spcPct val="20000"/>
        </a:spcBef>
        <a:spcAft>
          <a:spcPct val="0"/>
        </a:spcAft>
        <a:buChar char="»"/>
        <a:defRPr sz="3600">
          <a:solidFill>
            <a:schemeClr val="tx1"/>
          </a:solidFill>
          <a:latin typeface="+mn-lt"/>
        </a:defRPr>
      </a:lvl6pPr>
      <a:lvl7pPr marL="2971800" indent="-228600" algn="r" rtl="1" eaLnBrk="1" fontAlgn="base" hangingPunct="1">
        <a:spcBef>
          <a:spcPct val="20000"/>
        </a:spcBef>
        <a:spcAft>
          <a:spcPct val="0"/>
        </a:spcAft>
        <a:buChar char="»"/>
        <a:defRPr sz="3600">
          <a:solidFill>
            <a:schemeClr val="tx1"/>
          </a:solidFill>
          <a:latin typeface="+mn-lt"/>
        </a:defRPr>
      </a:lvl7pPr>
      <a:lvl8pPr marL="3429000" indent="-228600" algn="r" rtl="1" eaLnBrk="1" fontAlgn="base" hangingPunct="1">
        <a:spcBef>
          <a:spcPct val="20000"/>
        </a:spcBef>
        <a:spcAft>
          <a:spcPct val="0"/>
        </a:spcAft>
        <a:buChar char="»"/>
        <a:defRPr sz="3600">
          <a:solidFill>
            <a:schemeClr val="tx1"/>
          </a:solidFill>
          <a:latin typeface="+mn-lt"/>
        </a:defRPr>
      </a:lvl8pPr>
      <a:lvl9pPr marL="3886200" indent="-228600" algn="r" rtl="1" eaLnBrk="1" fontAlgn="base" hangingPunct="1">
        <a:spcBef>
          <a:spcPct val="20000"/>
        </a:spcBef>
        <a:spcAft>
          <a:spcPct val="0"/>
        </a:spcAft>
        <a:buChar char="»"/>
        <a:defRPr sz="36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ENGINEER\Desktop\002170196e1c0f08958a42.jpg"/>
          <p:cNvPicPr>
            <a:picLocks noChangeAspect="1" noChangeArrowheads="1"/>
          </p:cNvPicPr>
          <p:nvPr/>
        </p:nvPicPr>
        <p:blipFill>
          <a:blip r:embed="rId2" cstate="print">
            <a:lum bright="51000"/>
          </a:blip>
          <a:srcRect t="7317" b="21951"/>
          <a:stretch>
            <a:fillRect/>
          </a:stretch>
        </p:blipFill>
        <p:spPr bwMode="auto">
          <a:xfrm>
            <a:off x="539552" y="188639"/>
            <a:ext cx="8352928" cy="2808313"/>
          </a:xfrm>
          <a:prstGeom prst="rect">
            <a:avLst/>
          </a:prstGeom>
          <a:ln>
            <a:noFill/>
          </a:ln>
          <a:effectLst>
            <a:softEdge rad="112500"/>
          </a:effectLst>
        </p:spPr>
      </p:pic>
      <p:sp>
        <p:nvSpPr>
          <p:cNvPr id="14" name="Title 13"/>
          <p:cNvSpPr>
            <a:spLocks noGrp="1"/>
          </p:cNvSpPr>
          <p:nvPr>
            <p:ph type="ctrTitle"/>
          </p:nvPr>
        </p:nvSpPr>
        <p:spPr>
          <a:xfrm>
            <a:off x="755576" y="3068960"/>
            <a:ext cx="7772400" cy="14700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0000FF"/>
                </a:solidFill>
                <a:effectLst>
                  <a:outerShdw blurRad="80000" dist="40000" dir="5040000" algn="tl">
                    <a:srgbClr val="000000">
                      <a:alpha val="30000"/>
                    </a:srgbClr>
                  </a:outerShdw>
                  <a:reflection blurRad="6350" stA="55000" endA="300" endPos="45500" dir="5400000" sy="-100000" algn="bl" rotWithShape="0"/>
                </a:effectLst>
                <a:latin typeface="Segoe UI Semibold" pitchFamily="34" charset="0"/>
              </a:rPr>
              <a:t>Traffic Engineering</a:t>
            </a:r>
            <a:endParaRPr lang="ar-IQ" b="1" dirty="0">
              <a:ln w="11430"/>
              <a:solidFill>
                <a:srgbClr val="0000FF"/>
              </a:solidFill>
              <a:effectLst>
                <a:outerShdw blurRad="80000" dist="40000" dir="5040000" algn="tl">
                  <a:srgbClr val="000000">
                    <a:alpha val="30000"/>
                  </a:srgbClr>
                </a:outerShdw>
                <a:reflection blurRad="6350" stA="55000" endA="300" endPos="45500" dir="5400000" sy="-100000" algn="bl" rotWithShape="0"/>
              </a:effectLst>
              <a:latin typeface="Segoe UI Semibold" pitchFamily="34" charset="0"/>
            </a:endParaRPr>
          </a:p>
        </p:txBody>
      </p:sp>
      <p:sp>
        <p:nvSpPr>
          <p:cNvPr id="15" name="TextBox 14"/>
          <p:cNvSpPr txBox="1"/>
          <p:nvPr/>
        </p:nvSpPr>
        <p:spPr>
          <a:xfrm>
            <a:off x="1547664" y="1844824"/>
            <a:ext cx="6192688" cy="1200329"/>
          </a:xfrm>
          <a:prstGeom prst="rect">
            <a:avLst/>
          </a:prstGeom>
          <a:noFill/>
        </p:spPr>
        <p:txBody>
          <a:bodyPr wrap="square" rtlCol="1">
            <a:spAutoFit/>
          </a:bodyPr>
          <a:lstStyle/>
          <a:p>
            <a:pPr algn="ctr" rtl="0"/>
            <a:r>
              <a:rPr lang="en-US" sz="2400" b="1" dirty="0" smtClean="0">
                <a:solidFill>
                  <a:srgbClr val="FF0000"/>
                </a:solidFill>
                <a:latin typeface="Lucida Calligraphy" pitchFamily="66" charset="0"/>
              </a:rPr>
              <a:t>University of </a:t>
            </a:r>
            <a:r>
              <a:rPr lang="en-US" sz="2400" b="1" dirty="0" err="1" smtClean="0">
                <a:solidFill>
                  <a:srgbClr val="FF0000"/>
                </a:solidFill>
                <a:latin typeface="Lucida Calligraphy" pitchFamily="66" charset="0"/>
              </a:rPr>
              <a:t>Diyala</a:t>
            </a:r>
            <a:endParaRPr lang="en-US" sz="2400" b="1" dirty="0" smtClean="0">
              <a:solidFill>
                <a:srgbClr val="FF0000"/>
              </a:solidFill>
              <a:latin typeface="Lucida Calligraphy" pitchFamily="66" charset="0"/>
            </a:endParaRPr>
          </a:p>
          <a:p>
            <a:pPr algn="ctr" rtl="0"/>
            <a:r>
              <a:rPr lang="en-US" sz="2400" b="1" dirty="0" smtClean="0">
                <a:solidFill>
                  <a:srgbClr val="FF0000"/>
                </a:solidFill>
                <a:latin typeface="Lucida Calligraphy" pitchFamily="66" charset="0"/>
              </a:rPr>
              <a:t>College of Engineering</a:t>
            </a:r>
          </a:p>
          <a:p>
            <a:pPr algn="ctr" rtl="0"/>
            <a:r>
              <a:rPr lang="en-US" sz="2400" b="1" dirty="0" smtClean="0">
                <a:solidFill>
                  <a:srgbClr val="FF0000"/>
                </a:solidFill>
                <a:latin typeface="Lucida Calligraphy" pitchFamily="66" charset="0"/>
              </a:rPr>
              <a:t>Civil Engineering Department</a:t>
            </a:r>
            <a:endParaRPr lang="ar-IQ" sz="2400" b="1" dirty="0">
              <a:solidFill>
                <a:srgbClr val="FF0000"/>
              </a:solidFill>
              <a:latin typeface="Lucida Calligraphy"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332656"/>
            <a:ext cx="2355132" cy="461665"/>
          </a:xfrm>
          <a:prstGeom prst="rect">
            <a:avLst/>
          </a:prstGeom>
        </p:spPr>
        <p:txBody>
          <a:bodyPr wrap="none">
            <a:spAutoFit/>
          </a:bodyPr>
          <a:lstStyle/>
          <a:p>
            <a:pPr algn="l" rtl="0"/>
            <a:r>
              <a:rPr lang="en-US" sz="2400" b="1" u="sng" dirty="0" smtClean="0">
                <a:solidFill>
                  <a:srgbClr val="0000FF"/>
                </a:solidFill>
                <a:latin typeface="Lucida Calligraphy" pitchFamily="66" charset="0"/>
              </a:rPr>
              <a:t>Rural Roads</a:t>
            </a:r>
            <a:r>
              <a:rPr lang="en-US" sz="2400" b="1" dirty="0" smtClean="0">
                <a:solidFill>
                  <a:srgbClr val="0000FF"/>
                </a:solidFill>
                <a:latin typeface="Lucida Calligraphy" pitchFamily="66" charset="0"/>
              </a:rPr>
              <a:t> </a:t>
            </a:r>
            <a:endParaRPr lang="ar-IQ" sz="2400" dirty="0">
              <a:solidFill>
                <a:srgbClr val="0000FF"/>
              </a:solidFill>
              <a:latin typeface="Lucida Calligraphy" pitchFamily="66" charset="0"/>
            </a:endParaRPr>
          </a:p>
        </p:txBody>
      </p:sp>
      <p:pic>
        <p:nvPicPr>
          <p:cNvPr id="3" name="Picture 2" descr="C:\Users\ENGINEER\Desktop\slide_8.jpg"/>
          <p:cNvPicPr/>
          <p:nvPr/>
        </p:nvPicPr>
        <p:blipFill>
          <a:blip r:embed="rId2" cstate="print"/>
          <a:srcRect l="39809" t="19704" r="4216" b="28545"/>
          <a:stretch>
            <a:fillRect/>
          </a:stretch>
        </p:blipFill>
        <p:spPr bwMode="auto">
          <a:xfrm>
            <a:off x="971600" y="946185"/>
            <a:ext cx="7361220" cy="5651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lum contrast="10000"/>
          </a:blip>
          <a:srcRect/>
          <a:stretch>
            <a:fillRect/>
          </a:stretch>
        </p:blipFill>
        <p:spPr bwMode="auto">
          <a:xfrm>
            <a:off x="611560" y="1052736"/>
            <a:ext cx="8281612" cy="482453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772816"/>
            <a:ext cx="7560840" cy="2585323"/>
          </a:xfrm>
          <a:prstGeom prst="rect">
            <a:avLst/>
          </a:prstGeom>
        </p:spPr>
        <p:txBody>
          <a:bodyPr wrap="square">
            <a:spAutoFit/>
          </a:bodyPr>
          <a:lstStyle/>
          <a:p>
            <a:pPr algn="ctr" rtl="0">
              <a:lnSpc>
                <a:spcPct val="150000"/>
              </a:lnSpc>
            </a:pPr>
            <a:r>
              <a:rPr lang="en-US" sz="3600" b="1" dirty="0" smtClean="0">
                <a:ln w="17780" cmpd="sng">
                  <a:solidFill>
                    <a:srgbClr val="0000FF"/>
                  </a:solidFill>
                  <a:prstDash val="solid"/>
                  <a:miter lim="800000"/>
                </a:ln>
                <a:solidFill>
                  <a:srgbClr val="FF0000"/>
                </a:solidFill>
                <a:effectLst>
                  <a:glow rad="228600">
                    <a:schemeClr val="accent4">
                      <a:satMod val="175000"/>
                      <a:alpha val="40000"/>
                    </a:schemeClr>
                  </a:glow>
                  <a:outerShdw blurRad="50800" algn="tl" rotWithShape="0">
                    <a:srgbClr val="000000"/>
                  </a:outerShdw>
                </a:effectLst>
                <a:latin typeface="Vineta BT" pitchFamily="82" charset="0"/>
              </a:rPr>
              <a:t>CHARACTERISTICS OF </a:t>
            </a:r>
          </a:p>
          <a:p>
            <a:pPr algn="ctr" rtl="0">
              <a:lnSpc>
                <a:spcPct val="150000"/>
              </a:lnSpc>
            </a:pPr>
            <a:r>
              <a:rPr lang="en-US" sz="3600" b="1" dirty="0" smtClean="0">
                <a:ln w="17780" cmpd="sng">
                  <a:solidFill>
                    <a:srgbClr val="0000FF"/>
                  </a:solidFill>
                  <a:prstDash val="solid"/>
                  <a:miter lim="800000"/>
                </a:ln>
                <a:solidFill>
                  <a:srgbClr val="FF0000"/>
                </a:solidFill>
                <a:effectLst>
                  <a:glow rad="228600">
                    <a:schemeClr val="accent4">
                      <a:satMod val="175000"/>
                      <a:alpha val="40000"/>
                    </a:schemeClr>
                  </a:glow>
                  <a:outerShdw blurRad="50800" algn="tl" rotWithShape="0">
                    <a:srgbClr val="000000"/>
                  </a:outerShdw>
                </a:effectLst>
                <a:latin typeface="Vineta BT" pitchFamily="82" charset="0"/>
              </a:rPr>
              <a:t>THE ROAD USER</a:t>
            </a:r>
            <a:endParaRPr lang="ar-IQ" sz="3600" b="1" dirty="0">
              <a:ln w="17780" cmpd="sng">
                <a:solidFill>
                  <a:srgbClr val="0000FF"/>
                </a:solidFill>
                <a:prstDash val="solid"/>
                <a:miter lim="800000"/>
              </a:ln>
              <a:solidFill>
                <a:srgbClr val="FF0000"/>
              </a:solidFill>
              <a:effectLst>
                <a:glow rad="228600">
                  <a:schemeClr val="accent4">
                    <a:satMod val="175000"/>
                    <a:alpha val="40000"/>
                  </a:schemeClr>
                </a:glow>
                <a:outerShdw blurRad="50800" algn="tl" rotWithShape="0">
                  <a:srgbClr val="000000"/>
                </a:outerShdw>
              </a:effectLst>
              <a:latin typeface="Vineta BT"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611560" y="232147"/>
            <a:ext cx="8136904"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Components of Traffic System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Road users (drivers &amp; pedestrians)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Vehicle ( Travel modes)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Roadway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Control devices (signs </a:t>
            </a:r>
            <a:r>
              <a:rPr kumimoji="0" lang="en-US" sz="2000" b="0" i="0" u="none" strike="noStrike" cap="none" normalizeH="0" baseline="0" dirty="0" smtClean="0">
                <a:ln>
                  <a:noFill/>
                </a:ln>
                <a:solidFill>
                  <a:schemeClr val="tx1"/>
                </a:solidFill>
                <a:effectLst/>
                <a:latin typeface="Arial"/>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signals </a:t>
            </a:r>
            <a:r>
              <a:rPr kumimoji="0" lang="en-US" sz="2000" b="0" i="0" u="none" strike="noStrike" cap="none" normalizeH="0" baseline="0" dirty="0" smtClean="0">
                <a:ln>
                  <a:noFill/>
                </a:ln>
                <a:solidFill>
                  <a:schemeClr val="tx1"/>
                </a:solidFill>
                <a:effectLst/>
                <a:latin typeface="Arial"/>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markings)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7937" name="Picture 1" descr="D:\محاضرات\مرحلة رابعة مرور\المصادر\صور منوعة\IMG_Blog_41p0_intersection1.jpg"/>
          <p:cNvPicPr>
            <a:picLocks noChangeAspect="1" noChangeArrowheads="1"/>
          </p:cNvPicPr>
          <p:nvPr/>
        </p:nvPicPr>
        <p:blipFill>
          <a:blip r:embed="rId2" cstate="print"/>
          <a:srcRect/>
          <a:stretch>
            <a:fillRect/>
          </a:stretch>
        </p:blipFill>
        <p:spPr bwMode="auto">
          <a:xfrm>
            <a:off x="2123728" y="2852936"/>
            <a:ext cx="5184576" cy="369509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539552" y="81929"/>
            <a:ext cx="8244408" cy="66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l" defTabSz="914400" rtl="1" eaLnBrk="1" fontAlgn="base" latinLnBrk="0" hangingPunct="1">
              <a:lnSpc>
                <a:spcPct val="150000"/>
              </a:lnSpc>
              <a:spcBef>
                <a:spcPct val="0"/>
              </a:spcBef>
              <a:spcAft>
                <a:spcPct val="0"/>
              </a:spcAft>
              <a:buClrTx/>
              <a:buSzTx/>
              <a:buFontTx/>
              <a:buNone/>
              <a:tabLst/>
            </a:pPr>
            <a:r>
              <a:rPr kumimoji="0" lang="en-US" sz="28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Driver Characteristics</a:t>
            </a:r>
            <a:r>
              <a:rPr lang="en-US" sz="2800" dirty="0" smtClean="0">
                <a:latin typeface="Arial" pitchFamily="34" charset="0"/>
                <a:cs typeface="Arial" pitchFamily="34" charset="0"/>
              </a:rPr>
              <a:t>  </a:t>
            </a:r>
            <a:r>
              <a:rPr lang="en-US" sz="2400" b="1" dirty="0" smtClean="0">
                <a:solidFill>
                  <a:srgbClr val="FF0000"/>
                </a:solidFill>
                <a:latin typeface="Lucida Calligraphy" pitchFamily="66" charset="0"/>
                <a:ea typeface="Calibri" pitchFamily="34" charset="0"/>
                <a:cs typeface="Times New Roman" pitchFamily="18" charset="0"/>
              </a:rPr>
              <a:t>(Physiological) </a:t>
            </a:r>
            <a:endParaRPr lang="en-US" sz="2800" b="1" dirty="0" smtClean="0">
              <a:solidFill>
                <a:srgbClr val="FF0000"/>
              </a:solidFill>
              <a:latin typeface="Lucida Calligraphy" pitchFamily="66" charset="0"/>
              <a:ea typeface="Calibri" pitchFamily="34" charset="0"/>
              <a:cs typeface="Times New Roman" pitchFamily="18" charset="0"/>
            </a:endParaRPr>
          </a:p>
          <a:p>
            <a:pPr marL="0" marR="0" lvl="0" indent="90488" algn="l" defTabSz="914400" rtl="0" eaLnBrk="1" fontAlgn="base" latinLnBrk="0" hangingPunct="1">
              <a:lnSpc>
                <a:spcPct val="150000"/>
              </a:lnSpc>
              <a:spcBef>
                <a:spcPct val="0"/>
              </a:spcBef>
              <a:spcAft>
                <a:spcPct val="0"/>
              </a:spcAft>
              <a:buClrTx/>
              <a:buSzTx/>
              <a:buFontTx/>
              <a:buNone/>
              <a:tabLst/>
            </a:pPr>
            <a:r>
              <a:rPr lang="en-US" sz="2400" b="1" u="sng" dirty="0" smtClean="0">
                <a:latin typeface="Comic Sans MS" pitchFamily="66" charset="0"/>
              </a:rPr>
              <a:t>A. Vision</a:t>
            </a:r>
          </a:p>
          <a:p>
            <a:pPr algn="l" rtl="0">
              <a:lnSpc>
                <a:spcPct val="150000"/>
              </a:lnSpc>
            </a:pPr>
            <a:r>
              <a:rPr lang="en-US" sz="2300" b="1" u="sng" dirty="0" smtClean="0">
                <a:solidFill>
                  <a:srgbClr val="FF0000"/>
                </a:solidFill>
                <a:latin typeface="Comic Sans MS" pitchFamily="66" charset="0"/>
              </a:rPr>
              <a:t>I. Acuity: </a:t>
            </a:r>
            <a:r>
              <a:rPr lang="en-US" sz="2300" dirty="0" smtClean="0">
                <a:solidFill>
                  <a:srgbClr val="0000FF"/>
                </a:solidFill>
                <a:latin typeface="Comic Sans MS" pitchFamily="66" charset="0"/>
              </a:rPr>
              <a:t>Ability to see with finer details.       </a:t>
            </a:r>
          </a:p>
          <a:p>
            <a:pPr lvl="0" algn="l" rtl="0">
              <a:lnSpc>
                <a:spcPct val="150000"/>
              </a:lnSpc>
            </a:pPr>
            <a:r>
              <a:rPr lang="en-US" sz="2300" u="sng" dirty="0" smtClean="0">
                <a:solidFill>
                  <a:srgbClr val="00CC00"/>
                </a:solidFill>
                <a:latin typeface="Comic Sans MS" pitchFamily="66" charset="0"/>
              </a:rPr>
              <a:t>Static:-</a:t>
            </a:r>
            <a:r>
              <a:rPr lang="en-US" sz="2300" dirty="0" smtClean="0">
                <a:solidFill>
                  <a:srgbClr val="00CC00"/>
                </a:solidFill>
                <a:latin typeface="Comic Sans MS" pitchFamily="66" charset="0"/>
              </a:rPr>
              <a:t> </a:t>
            </a:r>
            <a:r>
              <a:rPr lang="en-US" sz="2300" dirty="0" smtClean="0">
                <a:latin typeface="Comic Sans MS" pitchFamily="66" charset="0"/>
              </a:rPr>
              <a:t>driver and object both are stationary. Depends up on background brightness, contrast and time; </a:t>
            </a:r>
            <a:r>
              <a:rPr lang="en-US" sz="2300" dirty="0" smtClean="0">
                <a:solidFill>
                  <a:srgbClr val="FF0000"/>
                </a:solidFill>
                <a:latin typeface="Comic Sans MS" pitchFamily="66" charset="0"/>
              </a:rPr>
              <a:t>optimal time required to identify an object is </a:t>
            </a:r>
            <a:r>
              <a:rPr lang="en-US" sz="2300" dirty="0" smtClean="0">
                <a:solidFill>
                  <a:srgbClr val="0000FF"/>
                </a:solidFill>
                <a:latin typeface="Comic Sans MS" pitchFamily="66" charset="0"/>
              </a:rPr>
              <a:t>(0.5 – 1.0) sec</a:t>
            </a:r>
          </a:p>
          <a:p>
            <a:pPr lvl="0" algn="l" rtl="0">
              <a:lnSpc>
                <a:spcPct val="150000"/>
              </a:lnSpc>
            </a:pPr>
            <a:r>
              <a:rPr lang="en-US" sz="2300" u="sng" dirty="0" smtClean="0">
                <a:solidFill>
                  <a:srgbClr val="00CC00"/>
                </a:solidFill>
                <a:latin typeface="Comic Sans MS" pitchFamily="66" charset="0"/>
              </a:rPr>
              <a:t>Dynamic:-</a:t>
            </a:r>
            <a:r>
              <a:rPr lang="en-US" sz="2300" dirty="0" smtClean="0">
                <a:solidFill>
                  <a:srgbClr val="00CC00"/>
                </a:solidFill>
                <a:latin typeface="Comic Sans MS" pitchFamily="66" charset="0"/>
              </a:rPr>
              <a:t> </a:t>
            </a:r>
            <a:r>
              <a:rPr lang="en-US" sz="2300" dirty="0" smtClean="0">
                <a:latin typeface="Comic Sans MS" pitchFamily="66" charset="0"/>
              </a:rPr>
              <a:t>at least one is moving</a:t>
            </a:r>
          </a:p>
          <a:p>
            <a:pPr lvl="0" algn="l" rtl="0">
              <a:lnSpc>
                <a:spcPct val="150000"/>
              </a:lnSpc>
            </a:pPr>
            <a:r>
              <a:rPr lang="en-US" sz="2300" dirty="0" smtClean="0">
                <a:latin typeface="Comic Sans MS" pitchFamily="66" charset="0"/>
              </a:rPr>
              <a:t>Cone </a:t>
            </a:r>
            <a:r>
              <a:rPr lang="en-US" sz="2300" dirty="0" smtClean="0">
                <a:solidFill>
                  <a:srgbClr val="0000FF"/>
                </a:solidFill>
                <a:latin typeface="Comic Sans MS" pitchFamily="66" charset="0"/>
              </a:rPr>
              <a:t>(3</a:t>
            </a:r>
            <a:r>
              <a:rPr lang="en-US" sz="2300" baseline="30000" dirty="0" smtClean="0">
                <a:solidFill>
                  <a:srgbClr val="0000FF"/>
                </a:solidFill>
                <a:latin typeface="Comic Sans MS" pitchFamily="66" charset="0"/>
              </a:rPr>
              <a:t>o</a:t>
            </a:r>
            <a:r>
              <a:rPr lang="en-US" sz="2300" dirty="0" smtClean="0">
                <a:solidFill>
                  <a:srgbClr val="0000FF"/>
                </a:solidFill>
                <a:latin typeface="Comic Sans MS" pitchFamily="66" charset="0"/>
              </a:rPr>
              <a:t> – 10</a:t>
            </a:r>
            <a:r>
              <a:rPr lang="en-US" sz="2300" baseline="30000" dirty="0" smtClean="0">
                <a:solidFill>
                  <a:srgbClr val="0000FF"/>
                </a:solidFill>
                <a:latin typeface="Comic Sans MS" pitchFamily="66" charset="0"/>
              </a:rPr>
              <a:t>o</a:t>
            </a:r>
            <a:r>
              <a:rPr lang="en-US" sz="2300" dirty="0" smtClean="0">
                <a:solidFill>
                  <a:srgbClr val="0000FF"/>
                </a:solidFill>
                <a:latin typeface="Comic Sans MS" pitchFamily="66" charset="0"/>
              </a:rPr>
              <a:t>)   </a:t>
            </a:r>
          </a:p>
          <a:p>
            <a:pPr lvl="0" algn="l" rtl="0">
              <a:lnSpc>
                <a:spcPct val="150000"/>
              </a:lnSpc>
            </a:pPr>
            <a:r>
              <a:rPr lang="en-US" sz="2300" dirty="0" smtClean="0">
                <a:latin typeface="Comic Sans MS" pitchFamily="66" charset="0"/>
              </a:rPr>
              <a:t>Fairly </a:t>
            </a:r>
            <a:r>
              <a:rPr lang="en-US" sz="2300" dirty="0" smtClean="0">
                <a:solidFill>
                  <a:srgbClr val="0000FF"/>
                </a:solidFill>
                <a:latin typeface="Comic Sans MS" pitchFamily="66" charset="0"/>
              </a:rPr>
              <a:t>(10</a:t>
            </a:r>
            <a:r>
              <a:rPr lang="en-US" sz="2300" baseline="30000" dirty="0" smtClean="0">
                <a:solidFill>
                  <a:srgbClr val="0000FF"/>
                </a:solidFill>
                <a:latin typeface="Comic Sans MS" pitchFamily="66" charset="0"/>
              </a:rPr>
              <a:t>o</a:t>
            </a:r>
            <a:r>
              <a:rPr lang="en-US" sz="2300" dirty="0" smtClean="0">
                <a:solidFill>
                  <a:srgbClr val="0000FF"/>
                </a:solidFill>
                <a:latin typeface="Comic Sans MS" pitchFamily="66" charset="0"/>
              </a:rPr>
              <a:t> – 12</a:t>
            </a:r>
            <a:r>
              <a:rPr lang="en-US" sz="2300" baseline="30000" dirty="0" smtClean="0">
                <a:solidFill>
                  <a:srgbClr val="0000FF"/>
                </a:solidFill>
                <a:latin typeface="Comic Sans MS" pitchFamily="66" charset="0"/>
              </a:rPr>
              <a:t>o</a:t>
            </a:r>
            <a:r>
              <a:rPr lang="en-US" sz="2300" dirty="0" smtClean="0">
                <a:solidFill>
                  <a:srgbClr val="0000FF"/>
                </a:solidFill>
                <a:latin typeface="Comic Sans MS" pitchFamily="66" charset="0"/>
              </a:rPr>
              <a:t>)    </a:t>
            </a:r>
          </a:p>
          <a:p>
            <a:pPr lvl="0" algn="l" rtl="0">
              <a:lnSpc>
                <a:spcPct val="150000"/>
              </a:lnSpc>
            </a:pPr>
            <a:r>
              <a:rPr lang="en-US" sz="2300" dirty="0" smtClean="0">
                <a:latin typeface="Comic Sans MS" pitchFamily="66" charset="0"/>
              </a:rPr>
              <a:t>Satisfactory </a:t>
            </a:r>
            <a:r>
              <a:rPr lang="en-US" sz="2300" dirty="0" smtClean="0">
                <a:solidFill>
                  <a:srgbClr val="0000FF"/>
                </a:solidFill>
                <a:latin typeface="Comic Sans MS" pitchFamily="66" charset="0"/>
              </a:rPr>
              <a:t>(up to 20</a:t>
            </a:r>
            <a:r>
              <a:rPr lang="en-US" sz="2300" baseline="30000" dirty="0" smtClean="0">
                <a:solidFill>
                  <a:srgbClr val="0000FF"/>
                </a:solidFill>
                <a:latin typeface="Comic Sans MS" pitchFamily="66" charset="0"/>
              </a:rPr>
              <a:t>o</a:t>
            </a:r>
            <a:r>
              <a:rPr lang="en-US" sz="2300" dirty="0" smtClean="0">
                <a:solidFill>
                  <a:srgbClr val="0000FF"/>
                </a:solidFill>
                <a:latin typeface="Comic Sans MS" pitchFamily="66" charset="0"/>
              </a:rPr>
              <a:t>)</a:t>
            </a:r>
          </a:p>
          <a:p>
            <a:pPr algn="ctr" rtl="0">
              <a:lnSpc>
                <a:spcPct val="150000"/>
              </a:lnSpc>
            </a:pPr>
            <a:r>
              <a:rPr lang="en-US" sz="2300" dirty="0" smtClean="0">
                <a:solidFill>
                  <a:srgbClr val="FF0000"/>
                </a:solidFill>
                <a:latin typeface="Comic Sans MS" pitchFamily="66" charset="0"/>
              </a:rPr>
              <a:t>Traffic signs and signals should be placed within cone of clear vision.</a:t>
            </a:r>
            <a:endParaRPr lang="en-US" sz="2300"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81933"/>
            <a:ext cx="8244408" cy="66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90488" algn="l" fontAlgn="base">
              <a:lnSpc>
                <a:spcPct val="150000"/>
              </a:lnSpc>
              <a:spcBef>
                <a:spcPct val="0"/>
              </a:spcBef>
              <a:spcAft>
                <a:spcPct val="0"/>
              </a:spcAft>
            </a:pPr>
            <a:r>
              <a:rPr lang="en-US" sz="2800" b="1" u="sng" dirty="0" smtClean="0">
                <a:solidFill>
                  <a:srgbClr val="0000FF"/>
                </a:solidFill>
                <a:latin typeface="Lucida Calligraphy" pitchFamily="66" charset="0"/>
                <a:ea typeface="Calibri" pitchFamily="34" charset="0"/>
                <a:cs typeface="Times New Roman" pitchFamily="18" charset="0"/>
              </a:rPr>
              <a:t>Driver Characteristics</a:t>
            </a:r>
            <a:r>
              <a:rPr lang="en-US" sz="2800" dirty="0" smtClean="0">
                <a:latin typeface="Arial" pitchFamily="34" charset="0"/>
                <a:cs typeface="Arial" pitchFamily="34" charset="0"/>
              </a:rPr>
              <a:t>  </a:t>
            </a:r>
            <a:r>
              <a:rPr lang="en-US" sz="2400" b="1" dirty="0" smtClean="0">
                <a:solidFill>
                  <a:srgbClr val="FF0000"/>
                </a:solidFill>
                <a:latin typeface="Lucida Calligraphy" pitchFamily="66" charset="0"/>
                <a:ea typeface="Calibri" pitchFamily="34" charset="0"/>
                <a:cs typeface="Times New Roman" pitchFamily="18" charset="0"/>
              </a:rPr>
              <a:t>(Physiological) </a:t>
            </a:r>
            <a:endParaRPr lang="en-US" sz="2800" b="1" dirty="0" smtClean="0">
              <a:solidFill>
                <a:srgbClr val="FF0000"/>
              </a:solidFill>
              <a:latin typeface="Lucida Calligraphy" pitchFamily="66" charset="0"/>
              <a:ea typeface="Calibri" pitchFamily="34" charset="0"/>
              <a:cs typeface="Times New Roman" pitchFamily="18" charset="0"/>
            </a:endParaRPr>
          </a:p>
          <a:p>
            <a:pPr lvl="0" indent="90488" algn="l" rtl="0" fontAlgn="base">
              <a:lnSpc>
                <a:spcPct val="150000"/>
              </a:lnSpc>
              <a:spcBef>
                <a:spcPct val="0"/>
              </a:spcBef>
              <a:spcAft>
                <a:spcPct val="0"/>
              </a:spcAft>
            </a:pPr>
            <a:r>
              <a:rPr lang="en-US" sz="2400" b="1" u="sng" dirty="0" smtClean="0">
                <a:latin typeface="Comic Sans MS" pitchFamily="66" charset="0"/>
              </a:rPr>
              <a:t>A. Vision</a:t>
            </a:r>
          </a:p>
          <a:p>
            <a:pPr algn="l" rtl="0">
              <a:lnSpc>
                <a:spcPct val="150000"/>
              </a:lnSpc>
            </a:pPr>
            <a:r>
              <a:rPr lang="en-US" sz="2300" b="1" u="sng" dirty="0" smtClean="0">
                <a:solidFill>
                  <a:srgbClr val="FF0000"/>
                </a:solidFill>
                <a:latin typeface="Comic Sans MS" pitchFamily="66" charset="0"/>
              </a:rPr>
              <a:t>II. Peripheral Vision: </a:t>
            </a:r>
            <a:r>
              <a:rPr lang="en-US" sz="2300" dirty="0" smtClean="0">
                <a:latin typeface="Comic Sans MS" pitchFamily="66" charset="0"/>
              </a:rPr>
              <a:t>only movement of an object can be detected; This is the single most factor that allows the driver to estimate the travelling speed.</a:t>
            </a:r>
          </a:p>
          <a:p>
            <a:pPr lvl="0" algn="l" rtl="0">
              <a:lnSpc>
                <a:spcPct val="150000"/>
              </a:lnSpc>
            </a:pPr>
            <a:r>
              <a:rPr lang="en-US" sz="2300" u="sng" dirty="0" smtClean="0">
                <a:solidFill>
                  <a:srgbClr val="00CC00"/>
                </a:solidFill>
                <a:latin typeface="Comic Sans MS" pitchFamily="66" charset="0"/>
              </a:rPr>
              <a:t>In Horizontal direction:- </a:t>
            </a:r>
            <a:r>
              <a:rPr lang="en-US" sz="2300" dirty="0" smtClean="0">
                <a:latin typeface="Comic Sans MS" pitchFamily="66" charset="0"/>
              </a:rPr>
              <a:t>It is up to </a:t>
            </a:r>
            <a:r>
              <a:rPr lang="en-US" sz="2300" dirty="0" smtClean="0">
                <a:solidFill>
                  <a:srgbClr val="0000FF"/>
                </a:solidFill>
                <a:latin typeface="Comic Sans MS" pitchFamily="66" charset="0"/>
              </a:rPr>
              <a:t>90</a:t>
            </a:r>
            <a:r>
              <a:rPr lang="en-US" sz="2300" baseline="30000" dirty="0" smtClean="0">
                <a:solidFill>
                  <a:srgbClr val="0000FF"/>
                </a:solidFill>
                <a:latin typeface="Comic Sans MS" pitchFamily="66" charset="0"/>
              </a:rPr>
              <a:t>o</a:t>
            </a:r>
            <a:r>
              <a:rPr lang="en-US" sz="2300" dirty="0" smtClean="0">
                <a:latin typeface="Comic Sans MS" pitchFamily="66" charset="0"/>
              </a:rPr>
              <a:t> towards right or left of centerline of pupil</a:t>
            </a:r>
          </a:p>
          <a:p>
            <a:pPr lvl="0" algn="l" rtl="0">
              <a:lnSpc>
                <a:spcPct val="150000"/>
              </a:lnSpc>
            </a:pPr>
            <a:r>
              <a:rPr lang="en-US" sz="2300" u="sng" dirty="0" smtClean="0">
                <a:solidFill>
                  <a:srgbClr val="00CC00"/>
                </a:solidFill>
                <a:latin typeface="Comic Sans MS" pitchFamily="66" charset="0"/>
              </a:rPr>
              <a:t>In Vertical direction: - </a:t>
            </a:r>
            <a:r>
              <a:rPr lang="en-US" sz="2300" dirty="0" smtClean="0">
                <a:latin typeface="Comic Sans MS" pitchFamily="66" charset="0"/>
              </a:rPr>
              <a:t>It is </a:t>
            </a:r>
            <a:r>
              <a:rPr lang="en-US" sz="2300" dirty="0" smtClean="0">
                <a:solidFill>
                  <a:srgbClr val="0000FF"/>
                </a:solidFill>
                <a:latin typeface="Comic Sans MS" pitchFamily="66" charset="0"/>
              </a:rPr>
              <a:t>60</a:t>
            </a:r>
            <a:r>
              <a:rPr lang="en-US" sz="2300" baseline="30000" dirty="0" smtClean="0">
                <a:solidFill>
                  <a:srgbClr val="0000FF"/>
                </a:solidFill>
                <a:latin typeface="Comic Sans MS" pitchFamily="66" charset="0"/>
              </a:rPr>
              <a:t>o</a:t>
            </a:r>
            <a:r>
              <a:rPr lang="en-US" sz="2300" dirty="0" smtClean="0">
                <a:latin typeface="Comic Sans MS" pitchFamily="66" charset="0"/>
              </a:rPr>
              <a:t> above and </a:t>
            </a:r>
            <a:r>
              <a:rPr lang="en-US" sz="2300" dirty="0" smtClean="0">
                <a:solidFill>
                  <a:srgbClr val="0000FF"/>
                </a:solidFill>
                <a:latin typeface="Comic Sans MS" pitchFamily="66" charset="0"/>
              </a:rPr>
              <a:t>70</a:t>
            </a:r>
            <a:r>
              <a:rPr lang="en-US" sz="2300" baseline="30000" dirty="0" smtClean="0">
                <a:solidFill>
                  <a:srgbClr val="0000FF"/>
                </a:solidFill>
                <a:latin typeface="Comic Sans MS" pitchFamily="66" charset="0"/>
              </a:rPr>
              <a:t>o</a:t>
            </a:r>
            <a:r>
              <a:rPr lang="en-US" sz="2300" dirty="0" smtClean="0">
                <a:latin typeface="Comic Sans MS" pitchFamily="66" charset="0"/>
              </a:rPr>
              <a:t> below line of sight. It is affected by the speed of the vehicle and age of the driver. At </a:t>
            </a:r>
            <a:r>
              <a:rPr lang="en-US" sz="2300" dirty="0" smtClean="0">
                <a:solidFill>
                  <a:srgbClr val="FF0000"/>
                </a:solidFill>
                <a:latin typeface="Comic Sans MS" pitchFamily="66" charset="0"/>
              </a:rPr>
              <a:t>30 km/hr it is 100</a:t>
            </a:r>
            <a:r>
              <a:rPr lang="en-US" sz="2300" baseline="30000" dirty="0" smtClean="0">
                <a:solidFill>
                  <a:srgbClr val="FF0000"/>
                </a:solidFill>
                <a:latin typeface="Comic Sans MS" pitchFamily="66" charset="0"/>
              </a:rPr>
              <a:t>o</a:t>
            </a:r>
            <a:r>
              <a:rPr lang="en-US" sz="2300" dirty="0" smtClean="0">
                <a:solidFill>
                  <a:srgbClr val="FF0000"/>
                </a:solidFill>
                <a:latin typeface="Comic Sans MS" pitchFamily="66" charset="0"/>
              </a:rPr>
              <a:t> </a:t>
            </a:r>
            <a:r>
              <a:rPr lang="en-US" sz="2300" dirty="0" smtClean="0">
                <a:latin typeface="Comic Sans MS" pitchFamily="66" charset="0"/>
              </a:rPr>
              <a:t>and at </a:t>
            </a:r>
            <a:r>
              <a:rPr lang="en-US" sz="2300" dirty="0" smtClean="0">
                <a:solidFill>
                  <a:srgbClr val="0000FF"/>
                </a:solidFill>
                <a:latin typeface="Comic Sans MS" pitchFamily="66" charset="0"/>
              </a:rPr>
              <a:t>100 km/hr it is 40</a:t>
            </a:r>
            <a:r>
              <a:rPr lang="en-US" sz="2300" baseline="30000" dirty="0" smtClean="0">
                <a:solidFill>
                  <a:srgbClr val="0000FF"/>
                </a:solidFill>
                <a:latin typeface="Comic Sans MS" pitchFamily="66" charset="0"/>
              </a:rPr>
              <a:t>o</a:t>
            </a:r>
            <a:r>
              <a:rPr lang="en-US" sz="2300" dirty="0" smtClean="0">
                <a:solidFill>
                  <a:srgbClr val="0000FF"/>
                </a:solidFill>
                <a:latin typeface="Comic Sans MS" pitchFamily="66" charset="0"/>
              </a:rPr>
              <a:t>.</a:t>
            </a:r>
            <a:r>
              <a:rPr lang="en-US" sz="2300" dirty="0" smtClean="0">
                <a:solidFill>
                  <a:srgbClr val="FF0000"/>
                </a:solidFill>
                <a:latin typeface="Comic Sans MS" pitchFamily="66" charset="0"/>
              </a:rPr>
              <a:t>If peripheral vision is &lt; 40</a:t>
            </a:r>
            <a:r>
              <a:rPr lang="en-US" sz="2300" baseline="30000" dirty="0" smtClean="0">
                <a:solidFill>
                  <a:srgbClr val="FF0000"/>
                </a:solidFill>
                <a:latin typeface="Comic Sans MS" pitchFamily="66" charset="0"/>
              </a:rPr>
              <a:t>o </a:t>
            </a:r>
            <a:r>
              <a:rPr lang="en-US" sz="2300" dirty="0" smtClean="0">
                <a:solidFill>
                  <a:srgbClr val="FF0000"/>
                </a:solidFill>
                <a:latin typeface="Comic Sans MS" pitchFamily="66" charset="0"/>
              </a:rPr>
              <a:t>then it is called ‘tunnel vision’.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cstate="print"/>
          <a:srcRect l="3190" t="2672" r="3339" b="3823"/>
          <a:stretch>
            <a:fillRect/>
          </a:stretch>
        </p:blipFill>
        <p:spPr bwMode="auto">
          <a:xfrm>
            <a:off x="683568" y="692696"/>
            <a:ext cx="8064896" cy="5256584"/>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87878"/>
            <a:ext cx="8244408" cy="65094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90488" algn="l" fontAlgn="base">
              <a:lnSpc>
                <a:spcPct val="150000"/>
              </a:lnSpc>
              <a:spcBef>
                <a:spcPct val="0"/>
              </a:spcBef>
              <a:spcAft>
                <a:spcPct val="0"/>
              </a:spcAft>
            </a:pPr>
            <a:r>
              <a:rPr lang="en-US" sz="2800" b="1" u="sng" dirty="0" smtClean="0">
                <a:solidFill>
                  <a:srgbClr val="0000FF"/>
                </a:solidFill>
                <a:latin typeface="Lucida Calligraphy" pitchFamily="66" charset="0"/>
                <a:ea typeface="Calibri" pitchFamily="34" charset="0"/>
                <a:cs typeface="Times New Roman" pitchFamily="18" charset="0"/>
              </a:rPr>
              <a:t>Driver Characteristics</a:t>
            </a:r>
            <a:r>
              <a:rPr lang="en-US" sz="2800" dirty="0" smtClean="0">
                <a:latin typeface="Arial" pitchFamily="34" charset="0"/>
                <a:cs typeface="Arial" pitchFamily="34" charset="0"/>
              </a:rPr>
              <a:t>  </a:t>
            </a:r>
            <a:r>
              <a:rPr lang="en-US" sz="2400" b="1" dirty="0" smtClean="0">
                <a:solidFill>
                  <a:srgbClr val="FF0000"/>
                </a:solidFill>
                <a:latin typeface="Lucida Calligraphy" pitchFamily="66" charset="0"/>
                <a:ea typeface="Calibri" pitchFamily="34" charset="0"/>
                <a:cs typeface="Times New Roman" pitchFamily="18" charset="0"/>
              </a:rPr>
              <a:t>(Physiological) </a:t>
            </a:r>
            <a:endParaRPr lang="en-US" sz="2800" b="1" dirty="0" smtClean="0">
              <a:solidFill>
                <a:srgbClr val="FF0000"/>
              </a:solidFill>
              <a:latin typeface="Lucida Calligraphy" pitchFamily="66" charset="0"/>
              <a:ea typeface="Calibri" pitchFamily="34" charset="0"/>
              <a:cs typeface="Times New Roman" pitchFamily="18" charset="0"/>
            </a:endParaRPr>
          </a:p>
          <a:p>
            <a:pPr indent="90488" algn="l" fontAlgn="base">
              <a:lnSpc>
                <a:spcPct val="150000"/>
              </a:lnSpc>
              <a:spcBef>
                <a:spcPct val="0"/>
              </a:spcBef>
              <a:spcAft>
                <a:spcPts val="1200"/>
              </a:spcAft>
            </a:pPr>
            <a:r>
              <a:rPr lang="en-US" sz="2400" b="1" u="sng" dirty="0" smtClean="0">
                <a:latin typeface="Comic Sans MS" pitchFamily="66" charset="0"/>
              </a:rPr>
              <a:t>A. Vision</a:t>
            </a:r>
          </a:p>
          <a:p>
            <a:pPr algn="l" rtl="0">
              <a:spcAft>
                <a:spcPts val="1200"/>
              </a:spcAft>
            </a:pPr>
            <a:r>
              <a:rPr lang="en-US" sz="2300" b="1" u="sng" dirty="0" smtClean="0">
                <a:solidFill>
                  <a:srgbClr val="FF0000"/>
                </a:solidFill>
                <a:latin typeface="Comic Sans MS" pitchFamily="66" charset="0"/>
              </a:rPr>
              <a:t>III. </a:t>
            </a:r>
            <a:r>
              <a:rPr lang="en-US" sz="2300" b="1" u="sng" dirty="0" err="1" smtClean="0">
                <a:solidFill>
                  <a:srgbClr val="FF0000"/>
                </a:solidFill>
                <a:latin typeface="Comic Sans MS" pitchFamily="66" charset="0"/>
              </a:rPr>
              <a:t>Colour</a:t>
            </a:r>
            <a:r>
              <a:rPr lang="en-US" sz="2300" b="1" u="sng" dirty="0" smtClean="0">
                <a:solidFill>
                  <a:srgbClr val="FF0000"/>
                </a:solidFill>
                <a:latin typeface="Comic Sans MS" pitchFamily="66" charset="0"/>
              </a:rPr>
              <a:t> Vision</a:t>
            </a:r>
          </a:p>
          <a:p>
            <a:pPr algn="l" rtl="0">
              <a:spcAft>
                <a:spcPts val="600"/>
              </a:spcAft>
            </a:pPr>
            <a:r>
              <a:rPr lang="en-US" sz="2300" dirty="0" smtClean="0">
                <a:latin typeface="Comic Sans MS" pitchFamily="66" charset="0"/>
              </a:rPr>
              <a:t>Allows differentiation between </a:t>
            </a:r>
            <a:r>
              <a:rPr lang="en-US" sz="2300" dirty="0" err="1" smtClean="0">
                <a:latin typeface="Comic Sans MS" pitchFamily="66" charset="0"/>
              </a:rPr>
              <a:t>colours</a:t>
            </a:r>
            <a:r>
              <a:rPr lang="en-US" sz="2300" dirty="0" smtClean="0">
                <a:latin typeface="Comic Sans MS" pitchFamily="66" charset="0"/>
              </a:rPr>
              <a:t>; in case of </a:t>
            </a:r>
            <a:r>
              <a:rPr lang="en-US" sz="2300" dirty="0" err="1" smtClean="0">
                <a:latin typeface="Comic Sans MS" pitchFamily="66" charset="0"/>
              </a:rPr>
              <a:t>colour</a:t>
            </a:r>
            <a:r>
              <a:rPr lang="en-US" sz="2300" dirty="0" smtClean="0">
                <a:latin typeface="Comic Sans MS" pitchFamily="66" charset="0"/>
              </a:rPr>
              <a:t> blind drivers blue pigment is added to green and yellow to red to assist them in recognizing the </a:t>
            </a:r>
            <a:r>
              <a:rPr lang="en-US" sz="2300" dirty="0" err="1" smtClean="0">
                <a:latin typeface="Comic Sans MS" pitchFamily="66" charset="0"/>
              </a:rPr>
              <a:t>colours</a:t>
            </a:r>
            <a:r>
              <a:rPr lang="en-US" sz="2300" dirty="0" smtClean="0">
                <a:latin typeface="Comic Sans MS" pitchFamily="66" charset="0"/>
              </a:rPr>
              <a:t>. May be that result disastrous.</a:t>
            </a:r>
          </a:p>
          <a:p>
            <a:pPr algn="l" rtl="0">
              <a:spcAft>
                <a:spcPts val="600"/>
              </a:spcAft>
            </a:pPr>
            <a:endParaRPr lang="en-US" dirty="0" smtClean="0">
              <a:latin typeface="Comic Sans MS" pitchFamily="66" charset="0"/>
            </a:endParaRPr>
          </a:p>
          <a:p>
            <a:pPr algn="l" rtl="0">
              <a:spcAft>
                <a:spcPts val="600"/>
              </a:spcAft>
            </a:pPr>
            <a:r>
              <a:rPr lang="en-US" sz="2300" b="1" u="sng" dirty="0" smtClean="0">
                <a:solidFill>
                  <a:srgbClr val="FF0000"/>
                </a:solidFill>
                <a:latin typeface="Comic Sans MS" pitchFamily="66" charset="0"/>
              </a:rPr>
              <a:t>IV. Glare vision and Recovery  </a:t>
            </a:r>
          </a:p>
          <a:p>
            <a:pPr lvl="0" algn="l" rtl="0">
              <a:spcAft>
                <a:spcPts val="600"/>
              </a:spcAft>
            </a:pPr>
            <a:r>
              <a:rPr lang="en-US" sz="2300" u="sng" dirty="0" smtClean="0">
                <a:solidFill>
                  <a:srgbClr val="00CC00"/>
                </a:solidFill>
                <a:latin typeface="Comic Sans MS" pitchFamily="66" charset="0"/>
              </a:rPr>
              <a:t>Direct glare: </a:t>
            </a:r>
            <a:r>
              <a:rPr lang="en-US" sz="2300" dirty="0" smtClean="0">
                <a:latin typeface="Comic Sans MS" pitchFamily="66" charset="0"/>
              </a:rPr>
              <a:t>relatively bright light appears in the individual’s field of vision</a:t>
            </a:r>
          </a:p>
          <a:p>
            <a:pPr lvl="0" algn="l" rtl="0">
              <a:spcAft>
                <a:spcPts val="600"/>
              </a:spcAft>
            </a:pPr>
            <a:r>
              <a:rPr lang="en-US" sz="2300" u="sng" dirty="0" err="1" smtClean="0">
                <a:solidFill>
                  <a:srgbClr val="00CC00"/>
                </a:solidFill>
                <a:latin typeface="Comic Sans MS" pitchFamily="66" charset="0"/>
              </a:rPr>
              <a:t>Specular</a:t>
            </a:r>
            <a:r>
              <a:rPr lang="en-US" sz="2300" u="sng" dirty="0" smtClean="0">
                <a:solidFill>
                  <a:srgbClr val="00CC00"/>
                </a:solidFill>
                <a:latin typeface="Comic Sans MS" pitchFamily="66" charset="0"/>
              </a:rPr>
              <a:t> glare: </a:t>
            </a:r>
            <a:r>
              <a:rPr lang="en-US" sz="2300" dirty="0" smtClean="0">
                <a:latin typeface="Comic Sans MS" pitchFamily="66" charset="0"/>
              </a:rPr>
              <a:t>when image reflected by the bright light appears in the field of vision</a:t>
            </a:r>
          </a:p>
          <a:p>
            <a:pPr lvl="0" algn="l" rtl="0">
              <a:spcAft>
                <a:spcPts val="600"/>
              </a:spcAft>
            </a:pPr>
            <a:r>
              <a:rPr lang="en-US" sz="2300" u="sng" dirty="0" smtClean="0">
                <a:solidFill>
                  <a:srgbClr val="00CC00"/>
                </a:solidFill>
                <a:latin typeface="Comic Sans MS" pitchFamily="66" charset="0"/>
              </a:rPr>
              <a:t>Recovery: </a:t>
            </a:r>
            <a:r>
              <a:rPr lang="en-US" sz="2300" dirty="0" smtClean="0">
                <a:solidFill>
                  <a:srgbClr val="0000FF"/>
                </a:solidFill>
                <a:latin typeface="Comic Sans MS" pitchFamily="66" charset="0"/>
              </a:rPr>
              <a:t>when moving from dark to light it is </a:t>
            </a:r>
            <a:r>
              <a:rPr lang="en-US" sz="2300" dirty="0" smtClean="0">
                <a:solidFill>
                  <a:srgbClr val="FF0000"/>
                </a:solidFill>
                <a:latin typeface="Comic Sans MS" pitchFamily="66" charset="0"/>
              </a:rPr>
              <a:t>3 sec</a:t>
            </a:r>
            <a:r>
              <a:rPr lang="en-US" sz="2300" dirty="0" smtClean="0">
                <a:solidFill>
                  <a:srgbClr val="0000FF"/>
                </a:solidFill>
                <a:latin typeface="Comic Sans MS" pitchFamily="66" charset="0"/>
              </a:rPr>
              <a:t>; </a:t>
            </a:r>
            <a:r>
              <a:rPr lang="en-US" sz="2300" dirty="0" smtClean="0">
                <a:latin typeface="Comic Sans MS" pitchFamily="66" charset="0"/>
              </a:rPr>
              <a:t>when moving from light to dark it is </a:t>
            </a:r>
            <a:r>
              <a:rPr lang="en-US" sz="2300" dirty="0" smtClean="0">
                <a:solidFill>
                  <a:srgbClr val="FF0000"/>
                </a:solidFill>
                <a:latin typeface="Comic Sans MS" pitchFamily="66" charset="0"/>
              </a:rPr>
              <a:t>6 sec</a:t>
            </a:r>
            <a:r>
              <a:rPr lang="en-US" sz="2300" dirty="0" smtClean="0">
                <a:latin typeface="Comic Sans MS" pitchFamily="66"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9552" y="222895"/>
            <a:ext cx="824440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90488" algn="l" fontAlgn="base">
              <a:lnSpc>
                <a:spcPct val="150000"/>
              </a:lnSpc>
              <a:spcBef>
                <a:spcPct val="0"/>
              </a:spcBef>
              <a:spcAft>
                <a:spcPct val="0"/>
              </a:spcAft>
            </a:pPr>
            <a:r>
              <a:rPr lang="en-US" sz="2800" b="1" u="sng" dirty="0" smtClean="0">
                <a:solidFill>
                  <a:srgbClr val="0000FF"/>
                </a:solidFill>
                <a:latin typeface="Lucida Calligraphy" pitchFamily="66" charset="0"/>
                <a:ea typeface="Calibri" pitchFamily="34" charset="0"/>
                <a:cs typeface="Times New Roman" pitchFamily="18" charset="0"/>
              </a:rPr>
              <a:t>Driver Characteristics</a:t>
            </a:r>
            <a:r>
              <a:rPr lang="en-US" sz="2800" dirty="0" smtClean="0">
                <a:latin typeface="Arial" pitchFamily="34" charset="0"/>
                <a:cs typeface="Arial" pitchFamily="34" charset="0"/>
              </a:rPr>
              <a:t>  </a:t>
            </a:r>
            <a:r>
              <a:rPr lang="en-US" sz="2400" b="1" dirty="0" smtClean="0">
                <a:solidFill>
                  <a:srgbClr val="FF0000"/>
                </a:solidFill>
                <a:latin typeface="Lucida Calligraphy" pitchFamily="66" charset="0"/>
                <a:ea typeface="Calibri" pitchFamily="34" charset="0"/>
                <a:cs typeface="Times New Roman" pitchFamily="18" charset="0"/>
              </a:rPr>
              <a:t>(Physiological) </a:t>
            </a:r>
            <a:endParaRPr lang="en-US" sz="2800" b="1" dirty="0" smtClean="0">
              <a:solidFill>
                <a:srgbClr val="FF0000"/>
              </a:solidFill>
              <a:latin typeface="Lucida Calligraphy" pitchFamily="66" charset="0"/>
              <a:ea typeface="Calibri" pitchFamily="34" charset="0"/>
              <a:cs typeface="Times New Roman" pitchFamily="18" charset="0"/>
            </a:endParaRPr>
          </a:p>
          <a:p>
            <a:pPr indent="90488" algn="l" rtl="0" fontAlgn="base">
              <a:lnSpc>
                <a:spcPct val="150000"/>
              </a:lnSpc>
              <a:spcBef>
                <a:spcPct val="0"/>
              </a:spcBef>
              <a:spcAft>
                <a:spcPts val="1200"/>
              </a:spcAft>
            </a:pPr>
            <a:r>
              <a:rPr lang="en-US" sz="2400" b="1" u="sng" dirty="0" smtClean="0">
                <a:latin typeface="Comic Sans MS" pitchFamily="66" charset="0"/>
              </a:rPr>
              <a:t>B. Hearing</a:t>
            </a:r>
          </a:p>
          <a:p>
            <a:pPr indent="90488" algn="l" rtl="0" fontAlgn="base">
              <a:lnSpc>
                <a:spcPct val="150000"/>
              </a:lnSpc>
              <a:spcBef>
                <a:spcPct val="0"/>
              </a:spcBef>
              <a:spcAft>
                <a:spcPts val="1200"/>
              </a:spcAft>
            </a:pPr>
            <a:r>
              <a:rPr lang="en-US" sz="2400" dirty="0" smtClean="0">
                <a:solidFill>
                  <a:srgbClr val="0000FF"/>
                </a:solidFill>
                <a:latin typeface="Comic Sans MS" pitchFamily="66" charset="0"/>
              </a:rPr>
              <a:t>Its influencing by old persons</a:t>
            </a:r>
          </a:p>
          <a:p>
            <a:pPr indent="90488" algn="l" rtl="0" fontAlgn="base">
              <a:lnSpc>
                <a:spcPct val="150000"/>
              </a:lnSpc>
              <a:spcBef>
                <a:spcPct val="0"/>
              </a:spcBef>
              <a:spcAft>
                <a:spcPts val="1200"/>
              </a:spcAft>
            </a:pPr>
            <a:endParaRPr lang="en-US" sz="2400" dirty="0" smtClean="0">
              <a:solidFill>
                <a:srgbClr val="0000FF"/>
              </a:solidFill>
              <a:latin typeface="Comic Sans MS" pitchFamily="66" charset="0"/>
            </a:endParaRPr>
          </a:p>
          <a:p>
            <a:pPr algn="l" rtl="0">
              <a:lnSpc>
                <a:spcPct val="150000"/>
              </a:lnSpc>
            </a:pPr>
            <a:r>
              <a:rPr lang="en-US" sz="2400" b="1" u="sng" dirty="0" smtClean="0">
                <a:latin typeface="Comic Sans MS" pitchFamily="66" charset="0"/>
              </a:rPr>
              <a:t>C. Perception Reaction Time (PRT)     </a:t>
            </a:r>
          </a:p>
          <a:p>
            <a:pPr lvl="0" algn="l" rtl="0">
              <a:lnSpc>
                <a:spcPct val="150000"/>
              </a:lnSpc>
            </a:pPr>
            <a:r>
              <a:rPr lang="en-US" sz="2400" dirty="0" smtClean="0">
                <a:solidFill>
                  <a:srgbClr val="0000FF"/>
                </a:solidFill>
                <a:latin typeface="Comic Sans MS" pitchFamily="66" charset="0"/>
              </a:rPr>
              <a:t>It has four stages: </a:t>
            </a:r>
          </a:p>
          <a:p>
            <a:pPr lvl="0" algn="ctr" rtl="0">
              <a:lnSpc>
                <a:spcPct val="150000"/>
              </a:lnSpc>
            </a:pPr>
            <a:r>
              <a:rPr lang="en-US" sz="2400" dirty="0" smtClean="0">
                <a:solidFill>
                  <a:srgbClr val="FF0000"/>
                </a:solidFill>
                <a:latin typeface="Comic Sans MS" pitchFamily="66" charset="0"/>
              </a:rPr>
              <a:t>detection, identification, decision, response </a:t>
            </a:r>
          </a:p>
          <a:p>
            <a:pPr lvl="0" algn="l" rtl="0">
              <a:lnSpc>
                <a:spcPct val="150000"/>
              </a:lnSpc>
            </a:pPr>
            <a:r>
              <a:rPr lang="en-US" sz="2400" dirty="0" smtClean="0">
                <a:latin typeface="Comic Sans MS" pitchFamily="66" charset="0"/>
              </a:rPr>
              <a:t>The PRT value is </a:t>
            </a:r>
            <a:r>
              <a:rPr lang="en-US" sz="2400" dirty="0" smtClean="0">
                <a:solidFill>
                  <a:srgbClr val="00CC00"/>
                </a:solidFill>
                <a:latin typeface="Comic Sans MS" pitchFamily="66" charset="0"/>
              </a:rPr>
              <a:t>2.5</a:t>
            </a:r>
            <a:r>
              <a:rPr lang="en-US" sz="2400" dirty="0" smtClean="0">
                <a:solidFill>
                  <a:srgbClr val="FF0000"/>
                </a:solidFill>
                <a:latin typeface="Comic Sans MS" pitchFamily="66" charset="0"/>
              </a:rPr>
              <a:t> </a:t>
            </a:r>
            <a:r>
              <a:rPr lang="en-US" sz="2400" dirty="0" smtClean="0">
                <a:solidFill>
                  <a:srgbClr val="00CC00"/>
                </a:solidFill>
                <a:latin typeface="Comic Sans MS" pitchFamily="66" charset="0"/>
              </a:rPr>
              <a:t>sec. </a:t>
            </a:r>
            <a:r>
              <a:rPr lang="en-US" sz="2400" dirty="0" smtClean="0">
                <a:latin typeface="Comic Sans MS" pitchFamily="66" charset="0"/>
              </a:rPr>
              <a:t>used in geometric design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116632"/>
            <a:ext cx="835292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90488" algn="l" fontAlgn="base">
              <a:lnSpc>
                <a:spcPct val="150000"/>
              </a:lnSpc>
              <a:spcBef>
                <a:spcPct val="0"/>
              </a:spcBef>
              <a:spcAft>
                <a:spcPct val="0"/>
              </a:spcAft>
            </a:pPr>
            <a:r>
              <a:rPr lang="en-US" sz="2800" b="1" u="sng" dirty="0" smtClean="0">
                <a:solidFill>
                  <a:srgbClr val="0000FF"/>
                </a:solidFill>
                <a:latin typeface="Lucida Calligraphy" pitchFamily="66" charset="0"/>
                <a:ea typeface="Calibri" pitchFamily="34" charset="0"/>
                <a:cs typeface="Times New Roman" pitchFamily="18" charset="0"/>
              </a:rPr>
              <a:t>Driver Characteristics</a:t>
            </a:r>
            <a:r>
              <a:rPr lang="en-US" sz="2800" dirty="0" smtClean="0">
                <a:latin typeface="Arial" pitchFamily="34" charset="0"/>
                <a:cs typeface="Arial" pitchFamily="34" charset="0"/>
              </a:rPr>
              <a:t>  </a:t>
            </a:r>
            <a:r>
              <a:rPr lang="en-US" sz="2400" b="1" dirty="0" smtClean="0">
                <a:solidFill>
                  <a:srgbClr val="FF0000"/>
                </a:solidFill>
                <a:latin typeface="Lucida Calligraphy" pitchFamily="66" charset="0"/>
                <a:ea typeface="Calibri" pitchFamily="34" charset="0"/>
                <a:cs typeface="Times New Roman" pitchFamily="18" charset="0"/>
              </a:rPr>
              <a:t>(Psychological) </a:t>
            </a:r>
          </a:p>
          <a:p>
            <a:pPr lvl="0" indent="90488" algn="l" fontAlgn="base">
              <a:lnSpc>
                <a:spcPct val="150000"/>
              </a:lnSpc>
              <a:spcBef>
                <a:spcPct val="0"/>
              </a:spcBef>
              <a:spcAft>
                <a:spcPct val="0"/>
              </a:spcAft>
            </a:pPr>
            <a:endParaRPr lang="en-US" sz="2400" b="1" dirty="0" smtClean="0">
              <a:solidFill>
                <a:srgbClr val="FF0000"/>
              </a:solidFill>
              <a:latin typeface="Lucida Calligraphy" pitchFamily="66" charset="0"/>
              <a:ea typeface="Calibri" pitchFamily="34" charset="0"/>
              <a:cs typeface="Times New Roman" pitchFamily="18" charset="0"/>
            </a:endParaRPr>
          </a:p>
          <a:p>
            <a:pPr marL="457200" lvl="0" indent="-457200" algn="l" rtl="0">
              <a:lnSpc>
                <a:spcPct val="150000"/>
              </a:lnSpc>
              <a:buFont typeface="+mj-lt"/>
              <a:buAutoNum type="arabicPeriod"/>
            </a:pPr>
            <a:r>
              <a:rPr lang="en-US" sz="2400" dirty="0" smtClean="0">
                <a:solidFill>
                  <a:srgbClr val="FF0000"/>
                </a:solidFill>
                <a:latin typeface="Comic Sans MS" pitchFamily="66" charset="0"/>
              </a:rPr>
              <a:t>Motivations:  </a:t>
            </a:r>
            <a:r>
              <a:rPr lang="en-US" sz="2400" dirty="0" smtClean="0">
                <a:latin typeface="Comic Sans MS" pitchFamily="66" charset="0"/>
              </a:rPr>
              <a:t>driving to get to a destination fast</a:t>
            </a:r>
          </a:p>
          <a:p>
            <a:pPr marL="457200" lvl="0" indent="-457200" algn="l" rtl="0">
              <a:lnSpc>
                <a:spcPct val="150000"/>
              </a:lnSpc>
              <a:buFont typeface="+mj-lt"/>
              <a:buAutoNum type="arabicPeriod"/>
            </a:pPr>
            <a:r>
              <a:rPr lang="en-US" sz="2400" dirty="0" smtClean="0">
                <a:solidFill>
                  <a:srgbClr val="FF0000"/>
                </a:solidFill>
                <a:latin typeface="Comic Sans MS" pitchFamily="66" charset="0"/>
              </a:rPr>
              <a:t>Intelligence:  </a:t>
            </a:r>
            <a:r>
              <a:rPr lang="en-US" sz="2400" dirty="0" smtClean="0">
                <a:latin typeface="Comic Sans MS" pitchFamily="66" charset="0"/>
              </a:rPr>
              <a:t>allows overcoming the hazardous situations</a:t>
            </a:r>
          </a:p>
          <a:p>
            <a:pPr marL="457200" lvl="0" indent="-457200" algn="l" rtl="0">
              <a:lnSpc>
                <a:spcPct val="150000"/>
              </a:lnSpc>
              <a:buFont typeface="+mj-lt"/>
              <a:buAutoNum type="arabicPeriod"/>
            </a:pPr>
            <a:r>
              <a:rPr lang="en-US" sz="2400" dirty="0" smtClean="0">
                <a:solidFill>
                  <a:srgbClr val="FF0000"/>
                </a:solidFill>
                <a:latin typeface="Comic Sans MS" pitchFamily="66" charset="0"/>
              </a:rPr>
              <a:t>Emotion:  </a:t>
            </a:r>
            <a:r>
              <a:rPr lang="en-US" sz="2400" dirty="0" smtClean="0">
                <a:latin typeface="Comic Sans MS" pitchFamily="66" charset="0"/>
              </a:rPr>
              <a:t>road rage   </a:t>
            </a:r>
          </a:p>
          <a:p>
            <a:pPr marL="457200" lvl="0" indent="-457200" algn="l" rtl="0">
              <a:lnSpc>
                <a:spcPct val="150000"/>
              </a:lnSpc>
              <a:buFont typeface="+mj-lt"/>
              <a:buAutoNum type="arabicPeriod"/>
            </a:pPr>
            <a:r>
              <a:rPr lang="en-US" sz="2400" dirty="0" smtClean="0">
                <a:solidFill>
                  <a:srgbClr val="FF0000"/>
                </a:solidFill>
                <a:latin typeface="Comic Sans MS" pitchFamily="66" charset="0"/>
              </a:rPr>
              <a:t>Maturity: </a:t>
            </a:r>
            <a:r>
              <a:rPr lang="en-US" sz="2400" dirty="0" smtClean="0">
                <a:latin typeface="Comic Sans MS" pitchFamily="66" charset="0"/>
              </a:rPr>
              <a:t>fast driving, overtaking</a:t>
            </a:r>
          </a:p>
          <a:p>
            <a:pPr marL="457200" lvl="0" indent="-457200" algn="l" rtl="0">
              <a:lnSpc>
                <a:spcPct val="150000"/>
              </a:lnSpc>
              <a:buFont typeface="+mj-lt"/>
              <a:buAutoNum type="arabicPeriod"/>
            </a:pPr>
            <a:r>
              <a:rPr lang="en-US" sz="2400" dirty="0" smtClean="0">
                <a:solidFill>
                  <a:srgbClr val="FF0000"/>
                </a:solidFill>
                <a:latin typeface="Comic Sans MS" pitchFamily="66" charset="0"/>
              </a:rPr>
              <a:t>Learning</a:t>
            </a:r>
          </a:p>
          <a:p>
            <a:pPr marL="457200" lvl="0" indent="-457200" algn="l" rtl="0">
              <a:lnSpc>
                <a:spcPct val="150000"/>
              </a:lnSpc>
              <a:buFont typeface="+mj-lt"/>
              <a:buAutoNum type="arabicPeriod"/>
            </a:pPr>
            <a:r>
              <a:rPr lang="en-US" sz="2400" dirty="0" smtClean="0">
                <a:solidFill>
                  <a:srgbClr val="FF0000"/>
                </a:solidFill>
                <a:latin typeface="Comic Sans MS" pitchFamily="66" charset="0"/>
              </a:rPr>
              <a:t>Skills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20578"/>
            <a:ext cx="3312368" cy="461665"/>
          </a:xfrm>
          <a:prstGeom prst="rect">
            <a:avLst/>
          </a:prstGeom>
          <a:noFill/>
        </p:spPr>
        <p:txBody>
          <a:bodyPr wrap="square" rtlCol="1">
            <a:spAutoFit/>
          </a:bodyPr>
          <a:lstStyle/>
          <a:p>
            <a:pPr algn="l"/>
            <a:r>
              <a:rPr lang="en-US" sz="2400" b="1" u="sng" dirty="0" smtClean="0">
                <a:solidFill>
                  <a:srgbClr val="0000FF"/>
                </a:solidFill>
                <a:latin typeface="Lucida Calligraphy" pitchFamily="66" charset="0"/>
              </a:rPr>
              <a:t>History</a:t>
            </a:r>
            <a:endParaRPr lang="ar-IQ" sz="2400" b="1" u="sng" dirty="0">
              <a:solidFill>
                <a:srgbClr val="0000FF"/>
              </a:solidFill>
              <a:latin typeface="Lucida Calligraphy" pitchFamily="66" charset="0"/>
            </a:endParaRPr>
          </a:p>
        </p:txBody>
      </p:sp>
      <p:pic>
        <p:nvPicPr>
          <p:cNvPr id="116738" name="Picture 2" descr="D:\محاضرات\مرحلة رابعة مرور\المصادر\صور منوعة\abb36e44-0c30-4a09-9279-0cd3c3fefa9b-a01867.jpg"/>
          <p:cNvPicPr>
            <a:picLocks noChangeAspect="1" noChangeArrowheads="1"/>
          </p:cNvPicPr>
          <p:nvPr/>
        </p:nvPicPr>
        <p:blipFill>
          <a:blip r:embed="rId2" cstate="print"/>
          <a:srcRect/>
          <a:stretch>
            <a:fillRect/>
          </a:stretch>
        </p:blipFill>
        <p:spPr bwMode="auto">
          <a:xfrm>
            <a:off x="683568" y="1412776"/>
            <a:ext cx="7976271" cy="5184576"/>
          </a:xfrm>
          <a:prstGeom prst="rect">
            <a:avLst/>
          </a:prstGeom>
          <a:noFill/>
        </p:spPr>
      </p:pic>
      <p:sp>
        <p:nvSpPr>
          <p:cNvPr id="4" name="Cloud Callout 3"/>
          <p:cNvSpPr/>
          <p:nvPr/>
        </p:nvSpPr>
        <p:spPr bwMode="auto">
          <a:xfrm>
            <a:off x="1043608" y="1268760"/>
            <a:ext cx="2088232" cy="1584176"/>
          </a:xfrm>
          <a:prstGeom prst="cloudCallout">
            <a:avLst>
              <a:gd name="adj1" fmla="val 106280"/>
              <a:gd name="adj2" fmla="val 7670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rPr>
              <a:t>Accident</a:t>
            </a:r>
            <a:endParaRPr kumimoji="0" lang="ar-IQ" sz="2400" b="0" i="0" u="none" strike="noStrike" cap="none" normalizeH="0" baseline="0" dirty="0" smtClean="0">
              <a:ln>
                <a:noFill/>
              </a:ln>
              <a:solidFill>
                <a:schemeClr val="tx1"/>
              </a:solidFill>
              <a:effectLst/>
              <a:latin typeface="Times New Roman" pitchFamily="18" charset="0"/>
            </a:endParaRPr>
          </a:p>
        </p:txBody>
      </p:sp>
      <p:sp>
        <p:nvSpPr>
          <p:cNvPr id="5" name="Cloud Callout 4"/>
          <p:cNvSpPr/>
          <p:nvPr/>
        </p:nvSpPr>
        <p:spPr bwMode="auto">
          <a:xfrm>
            <a:off x="3203848" y="1196752"/>
            <a:ext cx="2880320" cy="1584176"/>
          </a:xfrm>
          <a:prstGeom prst="cloudCallout">
            <a:avLst>
              <a:gd name="adj1" fmla="val -10577"/>
              <a:gd name="adj2" fmla="val 802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rPr>
              <a:t>Slow Motion</a:t>
            </a:r>
            <a:endParaRPr kumimoji="0" lang="ar-IQ" sz="2400" b="0" i="0" u="none" strike="noStrike" cap="none" normalizeH="0" baseline="0" dirty="0" smtClean="0">
              <a:ln>
                <a:noFill/>
              </a:ln>
              <a:solidFill>
                <a:schemeClr val="tx1"/>
              </a:solidFill>
              <a:effectLst/>
              <a:latin typeface="Times New Roman" pitchFamily="18" charset="0"/>
            </a:endParaRPr>
          </a:p>
        </p:txBody>
      </p:sp>
      <p:sp>
        <p:nvSpPr>
          <p:cNvPr id="6" name="Cloud Callout 5"/>
          <p:cNvSpPr/>
          <p:nvPr/>
        </p:nvSpPr>
        <p:spPr bwMode="auto">
          <a:xfrm>
            <a:off x="6156176" y="1124744"/>
            <a:ext cx="2016224" cy="1584176"/>
          </a:xfrm>
          <a:prstGeom prst="cloudCallout">
            <a:avLst>
              <a:gd name="adj1" fmla="val -139097"/>
              <a:gd name="adj2" fmla="val 8470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rPr>
              <a:t>Pollution</a:t>
            </a:r>
            <a:endParaRPr kumimoji="0" lang="ar-IQ" sz="2400" b="0"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2987824" y="796642"/>
            <a:ext cx="3312368" cy="400110"/>
          </a:xfrm>
          <a:prstGeom prst="rect">
            <a:avLst/>
          </a:prstGeom>
          <a:noFill/>
        </p:spPr>
        <p:txBody>
          <a:bodyPr wrap="square" rtlCol="1">
            <a:spAutoFit/>
          </a:bodyPr>
          <a:lstStyle/>
          <a:p>
            <a:pPr algn="ctr"/>
            <a:r>
              <a:rPr lang="en-US" sz="2000" b="1" u="sng" dirty="0" smtClean="0">
                <a:solidFill>
                  <a:srgbClr val="FF0000"/>
                </a:solidFill>
                <a:latin typeface="Lucida Calligraphy" pitchFamily="66" charset="0"/>
              </a:rPr>
              <a:t>At Ancient Time</a:t>
            </a:r>
            <a:endParaRPr lang="ar-IQ" sz="2000" b="1" u="sng" dirty="0">
              <a:solidFill>
                <a:srgbClr val="FF0000"/>
              </a:solidFill>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50" name="Rectangle 14"/>
          <p:cNvSpPr>
            <a:spLocks noChangeArrowheads="1"/>
          </p:cNvSpPr>
          <p:nvPr/>
        </p:nvSpPr>
        <p:spPr bwMode="auto">
          <a:xfrm>
            <a:off x="611560" y="116632"/>
            <a:ext cx="8280920" cy="64863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Pedestrian Characteristics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algn="l" rtl="0">
              <a:lnSpc>
                <a:spcPct val="150000"/>
              </a:lnSpc>
            </a:pPr>
            <a:r>
              <a:rPr lang="en-US" sz="2300" u="sng" dirty="0" smtClean="0">
                <a:solidFill>
                  <a:srgbClr val="FF0000"/>
                </a:solidFill>
                <a:latin typeface="Comic Sans MS" pitchFamily="66" charset="0"/>
              </a:rPr>
              <a:t>- </a:t>
            </a:r>
            <a:r>
              <a:rPr lang="en-US" sz="2300" b="1" u="sng" dirty="0" smtClean="0">
                <a:solidFill>
                  <a:srgbClr val="FF0000"/>
                </a:solidFill>
                <a:latin typeface="Comic Sans MS" pitchFamily="66" charset="0"/>
              </a:rPr>
              <a:t>Walking Speed:</a:t>
            </a:r>
            <a:r>
              <a:rPr lang="en-US" sz="2300" u="sng" dirty="0" smtClean="0">
                <a:solidFill>
                  <a:srgbClr val="FF0000"/>
                </a:solidFill>
                <a:latin typeface="Comic Sans MS" pitchFamily="66" charset="0"/>
              </a:rPr>
              <a:t>  </a:t>
            </a:r>
          </a:p>
          <a:p>
            <a:pPr marL="457200" lvl="0" indent="-457200" algn="l" rtl="0">
              <a:lnSpc>
                <a:spcPct val="150000"/>
              </a:lnSpc>
              <a:buFont typeface="+mj-lt"/>
              <a:buAutoNum type="alphaUcPeriod"/>
            </a:pPr>
            <a:r>
              <a:rPr lang="en-US" sz="2300" dirty="0" smtClean="0">
                <a:latin typeface="Comic Sans MS" pitchFamily="66" charset="0"/>
              </a:rPr>
              <a:t>HCM suggests a walking speed of 1.2 m/sec; in case of higher share of elderly (&gt; 20%) it may be taken as 1 m/sec. It is used in signal timing.</a:t>
            </a:r>
          </a:p>
          <a:p>
            <a:pPr marL="457200" lvl="0" indent="-457200" algn="l" rtl="0">
              <a:lnSpc>
                <a:spcPct val="150000"/>
              </a:lnSpc>
              <a:buFont typeface="+mj-lt"/>
              <a:buAutoNum type="alphaUcPeriod"/>
            </a:pPr>
            <a:r>
              <a:rPr lang="en-US" sz="2300" dirty="0" smtClean="0">
                <a:solidFill>
                  <a:srgbClr val="00CC00"/>
                </a:solidFill>
                <a:latin typeface="Comic Sans MS" pitchFamily="66" charset="0"/>
              </a:rPr>
              <a:t>Average walking speed of physically impaired is found to range between 0.6 m/s to 1.1 m/s for ‘above knee amputee’ and ‘wheelchair’ users.</a:t>
            </a:r>
          </a:p>
          <a:p>
            <a:pPr algn="l" rtl="0">
              <a:lnSpc>
                <a:spcPct val="150000"/>
              </a:lnSpc>
            </a:pPr>
            <a:r>
              <a:rPr lang="en-US" sz="2300" b="1" u="sng" dirty="0" smtClean="0">
                <a:latin typeface="Comic Sans MS" pitchFamily="66" charset="0"/>
              </a:rPr>
              <a:t>2- Crossing Speed:    </a:t>
            </a:r>
            <a:endParaRPr lang="en-US" sz="2300" u="sng" dirty="0" smtClean="0">
              <a:latin typeface="Comic Sans MS" pitchFamily="66" charset="0"/>
            </a:endParaRPr>
          </a:p>
          <a:p>
            <a:pPr marL="457200" lvl="0" indent="-457200" algn="l" rtl="0">
              <a:lnSpc>
                <a:spcPct val="150000"/>
              </a:lnSpc>
              <a:buFont typeface="+mj-lt"/>
              <a:buAutoNum type="alphaUcPeriod"/>
            </a:pPr>
            <a:r>
              <a:rPr lang="en-US" sz="2300" dirty="0" smtClean="0">
                <a:latin typeface="Comic Sans MS" pitchFamily="66" charset="0"/>
              </a:rPr>
              <a:t>Design crossing speed taken in standards is 1.2 m/s</a:t>
            </a:r>
          </a:p>
          <a:p>
            <a:pPr marL="457200" lvl="0" indent="-457200" algn="l" rtl="0">
              <a:lnSpc>
                <a:spcPct val="150000"/>
              </a:lnSpc>
              <a:buFont typeface="+mj-lt"/>
              <a:buAutoNum type="alphaUcPeriod"/>
            </a:pPr>
            <a:r>
              <a:rPr lang="en-US" sz="2300" dirty="0" smtClean="0">
                <a:solidFill>
                  <a:srgbClr val="00CC00"/>
                </a:solidFill>
                <a:latin typeface="Comic Sans MS" pitchFamily="66" charset="0"/>
              </a:rPr>
              <a:t>Crossing speeds of male pedestrians is found to be 1.22 m/s and that of female pedestrians as 1.11 m/s</a:t>
            </a:r>
            <a:r>
              <a:rPr lang="en-US" sz="2000" dirty="0" smtClean="0">
                <a:solidFill>
                  <a:srgbClr val="00CC00"/>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hwa.dot.gov/publications/research/safety/pedbike/98107/images/fig2.gif"/>
          <p:cNvPicPr>
            <a:picLocks noChangeAspect="1" noChangeArrowheads="1"/>
          </p:cNvPicPr>
          <p:nvPr/>
        </p:nvPicPr>
        <p:blipFill>
          <a:blip r:embed="rId2" cstate="print"/>
          <a:srcRect/>
          <a:stretch>
            <a:fillRect/>
          </a:stretch>
        </p:blipFill>
        <p:spPr bwMode="auto">
          <a:xfrm>
            <a:off x="1691680" y="2961558"/>
            <a:ext cx="5400600" cy="3707802"/>
          </a:xfrm>
          <a:prstGeom prst="rect">
            <a:avLst/>
          </a:prstGeom>
          <a:noFill/>
        </p:spPr>
      </p:pic>
      <p:sp>
        <p:nvSpPr>
          <p:cNvPr id="3" name="Rectangle 14"/>
          <p:cNvSpPr>
            <a:spLocks noChangeArrowheads="1"/>
          </p:cNvSpPr>
          <p:nvPr/>
        </p:nvSpPr>
        <p:spPr bwMode="auto">
          <a:xfrm>
            <a:off x="611560" y="116632"/>
            <a:ext cx="828092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Pedestrian Characteristics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algn="l" rtl="0">
              <a:lnSpc>
                <a:spcPct val="150000"/>
              </a:lnSpc>
              <a:buFontTx/>
              <a:buChar char="-"/>
            </a:pPr>
            <a:r>
              <a:rPr lang="en-US" sz="2300" b="1" u="sng" dirty="0" smtClean="0">
                <a:solidFill>
                  <a:srgbClr val="FF0000"/>
                </a:solidFill>
                <a:latin typeface="Comic Sans MS" pitchFamily="66" charset="0"/>
              </a:rPr>
              <a:t>Space Occupied:</a:t>
            </a:r>
            <a:r>
              <a:rPr lang="en-US" sz="2300" u="sng" dirty="0" smtClean="0">
                <a:solidFill>
                  <a:srgbClr val="FF0000"/>
                </a:solidFill>
                <a:latin typeface="Comic Sans MS" pitchFamily="66" charset="0"/>
              </a:rPr>
              <a:t>  </a:t>
            </a:r>
          </a:p>
          <a:p>
            <a:pPr marL="457200" indent="-457200" algn="l" rtl="0">
              <a:lnSpc>
                <a:spcPct val="150000"/>
              </a:lnSpc>
            </a:pPr>
            <a:r>
              <a:rPr lang="en-US" sz="2300" dirty="0" smtClean="0">
                <a:latin typeface="Comic Sans MS" pitchFamily="66" charset="0"/>
              </a:rPr>
              <a:t>	Defines the size of the facility; is dependent upon the shoulder width of the body of a person taken as </a:t>
            </a:r>
            <a:r>
              <a:rPr lang="en-US" sz="2300" dirty="0" smtClean="0">
                <a:solidFill>
                  <a:srgbClr val="0000FF"/>
                </a:solidFill>
                <a:latin typeface="Comic Sans MS" pitchFamily="66" charset="0"/>
              </a:rPr>
              <a:t>0.60 m </a:t>
            </a:r>
            <a:r>
              <a:rPr lang="en-US" sz="2300" dirty="0" smtClean="0">
                <a:latin typeface="Comic Sans MS" pitchFamily="66" charset="0"/>
              </a:rPr>
              <a:t>and body width taken as </a:t>
            </a:r>
            <a:r>
              <a:rPr lang="en-US" sz="2300" dirty="0" smtClean="0">
                <a:solidFill>
                  <a:srgbClr val="0000FF"/>
                </a:solidFill>
                <a:latin typeface="Comic Sans MS" pitchFamily="66" charset="0"/>
              </a:rPr>
              <a:t>0.50m.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11560" y="116632"/>
            <a:ext cx="8280920"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Vehicle Characteristics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algn="l" rtl="0">
              <a:lnSpc>
                <a:spcPct val="150000"/>
              </a:lnSpc>
            </a:pPr>
            <a:endParaRPr lang="en-US" sz="2300" b="1" u="sng" dirty="0" smtClean="0">
              <a:solidFill>
                <a:srgbClr val="FF0000"/>
              </a:solidFill>
              <a:latin typeface="Comic Sans MS" pitchFamily="66" charset="0"/>
            </a:endParaRPr>
          </a:p>
          <a:p>
            <a:pPr algn="ctr" rtl="0">
              <a:lnSpc>
                <a:spcPct val="150000"/>
              </a:lnSpc>
            </a:pPr>
            <a:r>
              <a:rPr lang="en-US" sz="2300" b="1" u="sng" dirty="0" smtClean="0">
                <a:solidFill>
                  <a:srgbClr val="FF0000"/>
                </a:solidFill>
                <a:latin typeface="Comic Sans MS" pitchFamily="66" charset="0"/>
              </a:rPr>
              <a:t>Classification</a:t>
            </a:r>
            <a:endParaRPr lang="en-US" sz="2300" u="sng" dirty="0" smtClean="0">
              <a:solidFill>
                <a:srgbClr val="FF0000"/>
              </a:solidFill>
              <a:latin typeface="Comic Sans MS" pitchFamily="66" charset="0"/>
            </a:endParaRPr>
          </a:p>
        </p:txBody>
      </p:sp>
      <p:pic>
        <p:nvPicPr>
          <p:cNvPr id="175106" name="Picture 2"/>
          <p:cNvPicPr>
            <a:picLocks noChangeAspect="1" noChangeArrowheads="1"/>
          </p:cNvPicPr>
          <p:nvPr/>
        </p:nvPicPr>
        <p:blipFill>
          <a:blip r:embed="rId2" cstate="print"/>
          <a:srcRect/>
          <a:stretch>
            <a:fillRect/>
          </a:stretch>
        </p:blipFill>
        <p:spPr bwMode="auto">
          <a:xfrm>
            <a:off x="611560" y="1772816"/>
            <a:ext cx="828092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11560" y="222895"/>
            <a:ext cx="828092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Vehicle Characteristics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algn="ctr" rtl="0">
              <a:lnSpc>
                <a:spcPct val="150000"/>
              </a:lnSpc>
            </a:pPr>
            <a:endParaRPr lang="en-US" sz="2400" b="1" u="sng" dirty="0" smtClean="0">
              <a:solidFill>
                <a:srgbClr val="FF0000"/>
              </a:solidFill>
              <a:latin typeface="Comic Sans MS" pitchFamily="66" charset="0"/>
            </a:endParaRPr>
          </a:p>
          <a:p>
            <a:pPr algn="ctr" rtl="0">
              <a:lnSpc>
                <a:spcPct val="150000"/>
              </a:lnSpc>
            </a:pPr>
            <a:r>
              <a:rPr lang="en-US" sz="2400" b="1" u="sng" dirty="0" smtClean="0">
                <a:solidFill>
                  <a:srgbClr val="FF0000"/>
                </a:solidFill>
                <a:latin typeface="Comic Sans MS" pitchFamily="66" charset="0"/>
              </a:rPr>
              <a:t>Static</a:t>
            </a:r>
          </a:p>
          <a:p>
            <a:pPr lvl="0" algn="l" rtl="0">
              <a:lnSpc>
                <a:spcPct val="150000"/>
              </a:lnSpc>
            </a:pPr>
            <a:r>
              <a:rPr lang="en-US" sz="2400" dirty="0" smtClean="0">
                <a:solidFill>
                  <a:srgbClr val="0000FF"/>
                </a:solidFill>
                <a:latin typeface="Comic Sans MS" pitchFamily="66" charset="0"/>
              </a:rPr>
              <a:t>Length: </a:t>
            </a:r>
            <a:r>
              <a:rPr lang="en-US" sz="2400" dirty="0" smtClean="0">
                <a:latin typeface="Comic Sans MS" pitchFamily="66" charset="0"/>
              </a:rPr>
              <a:t>use in design of curve radius  </a:t>
            </a:r>
          </a:p>
          <a:p>
            <a:pPr lvl="0" algn="l" rtl="0">
              <a:lnSpc>
                <a:spcPct val="150000"/>
              </a:lnSpc>
            </a:pPr>
            <a:r>
              <a:rPr lang="en-US" sz="2400" dirty="0" smtClean="0">
                <a:solidFill>
                  <a:srgbClr val="00CC00"/>
                </a:solidFill>
                <a:latin typeface="Comic Sans MS" pitchFamily="66" charset="0"/>
              </a:rPr>
              <a:t>Width : </a:t>
            </a:r>
            <a:r>
              <a:rPr lang="en-US" sz="2400" dirty="0" smtClean="0">
                <a:latin typeface="Comic Sans MS" pitchFamily="66" charset="0"/>
              </a:rPr>
              <a:t>use in design of lanes and transit facilities </a:t>
            </a:r>
          </a:p>
          <a:p>
            <a:pPr lvl="0" algn="l" rtl="0">
              <a:lnSpc>
                <a:spcPct val="150000"/>
              </a:lnSpc>
            </a:pPr>
            <a:r>
              <a:rPr lang="en-US" sz="2400" dirty="0" smtClean="0">
                <a:solidFill>
                  <a:srgbClr val="0000FF"/>
                </a:solidFill>
                <a:latin typeface="Comic Sans MS" pitchFamily="66" charset="0"/>
              </a:rPr>
              <a:t>Height: </a:t>
            </a:r>
            <a:r>
              <a:rPr lang="en-US" sz="2400" dirty="0" smtClean="0">
                <a:latin typeface="Comic Sans MS" pitchFamily="66" charset="0"/>
              </a:rPr>
              <a:t>use in select of bridge and tunnel height crossed</a:t>
            </a:r>
          </a:p>
          <a:p>
            <a:pPr lvl="0" algn="l" rtl="0">
              <a:lnSpc>
                <a:spcPct val="150000"/>
              </a:lnSpc>
            </a:pPr>
            <a:r>
              <a:rPr lang="en-US" sz="2400" dirty="0" smtClean="0">
                <a:latin typeface="Comic Sans MS" pitchFamily="66" charset="0"/>
              </a:rPr>
              <a:t>             road  </a:t>
            </a:r>
          </a:p>
          <a:p>
            <a:pPr lvl="0" algn="l" rtl="0">
              <a:lnSpc>
                <a:spcPct val="150000"/>
              </a:lnSpc>
            </a:pPr>
            <a:r>
              <a:rPr lang="en-US" sz="2400" dirty="0" smtClean="0">
                <a:solidFill>
                  <a:srgbClr val="00CC00"/>
                </a:solidFill>
                <a:latin typeface="Comic Sans MS" pitchFamily="66" charset="0"/>
              </a:rPr>
              <a:t>Load : </a:t>
            </a:r>
            <a:r>
              <a:rPr lang="en-US" sz="2400" dirty="0" smtClean="0">
                <a:latin typeface="Comic Sans MS" pitchFamily="66" charset="0"/>
              </a:rPr>
              <a:t>use in select Longitudinal slops and structural</a:t>
            </a:r>
          </a:p>
          <a:p>
            <a:pPr lvl="0" algn="l" rtl="0">
              <a:lnSpc>
                <a:spcPct val="150000"/>
              </a:lnSpc>
            </a:pPr>
            <a:r>
              <a:rPr lang="en-US" sz="2400" dirty="0" smtClean="0">
                <a:latin typeface="Comic Sans MS" pitchFamily="66" charset="0"/>
              </a:rPr>
              <a:t>           design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11560" y="116632"/>
            <a:ext cx="82809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Vehicle Characteristics</a:t>
            </a:r>
            <a:endParaRPr lang="en-US" sz="2400" b="1" u="sng" dirty="0" smtClean="0">
              <a:solidFill>
                <a:srgbClr val="FF0000"/>
              </a:solidFill>
              <a:latin typeface="Comic Sans MS" pitchFamily="66" charset="0"/>
            </a:endParaRPr>
          </a:p>
          <a:p>
            <a:pPr algn="ctr" rtl="0">
              <a:lnSpc>
                <a:spcPct val="150000"/>
              </a:lnSpc>
            </a:pPr>
            <a:r>
              <a:rPr lang="en-US" sz="2400" b="1" u="sng" dirty="0" smtClean="0">
                <a:solidFill>
                  <a:srgbClr val="FF0000"/>
                </a:solidFill>
                <a:latin typeface="Comic Sans MS" pitchFamily="66" charset="0"/>
              </a:rPr>
              <a:t>Kinematic</a:t>
            </a:r>
          </a:p>
          <a:p>
            <a:pPr algn="l" rtl="0">
              <a:lnSpc>
                <a:spcPct val="150000"/>
              </a:lnSpc>
            </a:pPr>
            <a:r>
              <a:rPr lang="en-US" sz="2400" dirty="0" smtClean="0">
                <a:latin typeface="Comic Sans MS" pitchFamily="66" charset="0"/>
              </a:rPr>
              <a:t>Involve the motion of the vehicle without considering the forces that cause the motion.</a:t>
            </a:r>
          </a:p>
          <a:p>
            <a:pPr lvl="0" algn="l" rtl="0">
              <a:lnSpc>
                <a:spcPct val="150000"/>
              </a:lnSpc>
              <a:buFont typeface="Courier New" pitchFamily="49" charset="0"/>
              <a:buChar char="o"/>
            </a:pPr>
            <a:r>
              <a:rPr lang="en-US" sz="2400" dirty="0" smtClean="0">
                <a:solidFill>
                  <a:srgbClr val="00CC00"/>
                </a:solidFill>
                <a:latin typeface="Comic Sans MS" pitchFamily="66" charset="0"/>
              </a:rPr>
              <a:t>Acceleration </a:t>
            </a:r>
          </a:p>
          <a:p>
            <a:pPr lvl="0" algn="l" rtl="0">
              <a:lnSpc>
                <a:spcPct val="150000"/>
              </a:lnSpc>
              <a:buFont typeface="Courier New" pitchFamily="49" charset="0"/>
              <a:buChar char="o"/>
            </a:pPr>
            <a:r>
              <a:rPr lang="en-US" sz="2400" dirty="0" smtClean="0">
                <a:solidFill>
                  <a:srgbClr val="00CC00"/>
                </a:solidFill>
                <a:latin typeface="Comic Sans MS" pitchFamily="66" charset="0"/>
              </a:rPr>
              <a:t>Braking &amp; deceleration</a:t>
            </a:r>
          </a:p>
          <a:p>
            <a:pPr lvl="0" algn="l" rtl="0">
              <a:lnSpc>
                <a:spcPct val="150000"/>
              </a:lnSpc>
              <a:buFont typeface="Courier New" pitchFamily="49" charset="0"/>
              <a:buChar char="o"/>
            </a:pPr>
            <a:r>
              <a:rPr lang="en-US" sz="2400" dirty="0" smtClean="0">
                <a:solidFill>
                  <a:srgbClr val="00CC00"/>
                </a:solidFill>
                <a:latin typeface="Comic Sans MS" pitchFamily="66" charset="0"/>
              </a:rPr>
              <a:t>Steering &amp; turning</a:t>
            </a:r>
          </a:p>
          <a:p>
            <a:pPr lvl="0" algn="l" rtl="0">
              <a:lnSpc>
                <a:spcPct val="150000"/>
              </a:lnSpc>
              <a:buFont typeface="Courier New" pitchFamily="49" charset="0"/>
              <a:buChar char="o"/>
            </a:pPr>
            <a:r>
              <a:rPr lang="en-US" sz="2400" dirty="0" smtClean="0">
                <a:solidFill>
                  <a:srgbClr val="00CC00"/>
                </a:solidFill>
                <a:latin typeface="Comic Sans MS" pitchFamily="66" charset="0"/>
              </a:rPr>
              <a:t>Lighting</a:t>
            </a:r>
          </a:p>
          <a:p>
            <a:pPr lvl="0" algn="l" rtl="0">
              <a:lnSpc>
                <a:spcPct val="150000"/>
              </a:lnSpc>
              <a:buFont typeface="Courier New" pitchFamily="49" charset="0"/>
              <a:buChar char="o"/>
            </a:pPr>
            <a:r>
              <a:rPr lang="en-US" sz="2400" dirty="0" smtClean="0">
                <a:solidFill>
                  <a:srgbClr val="00CC00"/>
                </a:solidFill>
                <a:latin typeface="Comic Sans MS" pitchFamily="66" charset="0"/>
              </a:rPr>
              <a:t>Power</a:t>
            </a:r>
          </a:p>
          <a:p>
            <a:pPr lvl="0" algn="l" rtl="0">
              <a:lnSpc>
                <a:spcPct val="150000"/>
              </a:lnSpc>
              <a:buFont typeface="Courier New" pitchFamily="49" charset="0"/>
              <a:buChar char="o"/>
            </a:pPr>
            <a:r>
              <a:rPr lang="en-US" sz="2400" dirty="0" smtClean="0">
                <a:solidFill>
                  <a:srgbClr val="00CC00"/>
                </a:solidFill>
                <a:latin typeface="Comic Sans MS" pitchFamily="66" charset="0"/>
              </a:rPr>
              <a:t>Fuel economy</a:t>
            </a:r>
          </a:p>
          <a:p>
            <a:pPr lvl="0" algn="l" rtl="0">
              <a:lnSpc>
                <a:spcPct val="150000"/>
              </a:lnSpc>
              <a:buFont typeface="Courier New" pitchFamily="49" charset="0"/>
              <a:buChar char="o"/>
            </a:pPr>
            <a:r>
              <a:rPr lang="en-US" sz="2400" dirty="0" smtClean="0">
                <a:solidFill>
                  <a:srgbClr val="00CC00"/>
                </a:solidFill>
                <a:latin typeface="Comic Sans MS" pitchFamily="66" charset="0"/>
              </a:rPr>
              <a:t>Operating cost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7402" r="2268"/>
          <a:stretch>
            <a:fillRect/>
          </a:stretch>
        </p:blipFill>
        <p:spPr bwMode="auto">
          <a:xfrm>
            <a:off x="3282187" y="3068960"/>
            <a:ext cx="5610293" cy="3600400"/>
          </a:xfrm>
          <a:prstGeom prst="rect">
            <a:avLst/>
          </a:prstGeom>
          <a:noFill/>
          <a:ln w="9525">
            <a:noFill/>
            <a:miter lim="800000"/>
            <a:headEnd/>
            <a:tailEnd/>
          </a:ln>
        </p:spPr>
      </p:pic>
      <p:sp>
        <p:nvSpPr>
          <p:cNvPr id="2" name="Rectangle 14"/>
          <p:cNvSpPr>
            <a:spLocks noChangeArrowheads="1"/>
          </p:cNvSpPr>
          <p:nvPr/>
        </p:nvSpPr>
        <p:spPr bwMode="auto">
          <a:xfrm>
            <a:off x="611560" y="178762"/>
            <a:ext cx="82809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Vehicle Characteristics</a:t>
            </a:r>
            <a:endParaRPr lang="en-US" sz="2400" b="1" u="sng" dirty="0" smtClean="0">
              <a:solidFill>
                <a:srgbClr val="FF0000"/>
              </a:solidFill>
              <a:latin typeface="Comic Sans MS" pitchFamily="66" charset="0"/>
            </a:endParaRPr>
          </a:p>
          <a:p>
            <a:pPr algn="ctr" rtl="0">
              <a:lnSpc>
                <a:spcPct val="150000"/>
              </a:lnSpc>
            </a:pPr>
            <a:r>
              <a:rPr lang="en-US" sz="2400" b="1" u="sng" dirty="0" smtClean="0">
                <a:solidFill>
                  <a:srgbClr val="FF0000"/>
                </a:solidFill>
                <a:latin typeface="Comic Sans MS" pitchFamily="66" charset="0"/>
              </a:rPr>
              <a:t>Dynamic</a:t>
            </a:r>
          </a:p>
          <a:p>
            <a:pPr algn="l" rtl="0">
              <a:lnSpc>
                <a:spcPct val="150000"/>
              </a:lnSpc>
            </a:pPr>
            <a:r>
              <a:rPr lang="en-US" sz="2400" dirty="0" smtClean="0">
                <a:latin typeface="Comic Sans MS" pitchFamily="66" charset="0"/>
              </a:rPr>
              <a:t>Involve the forces that cause the motion of the vehicle.</a:t>
            </a:r>
          </a:p>
          <a:p>
            <a:pPr lvl="0" algn="l" rtl="0">
              <a:lnSpc>
                <a:spcPct val="150000"/>
              </a:lnSpc>
              <a:buFont typeface="Wingdings" pitchFamily="2" charset="2"/>
              <a:buChar char="Ø"/>
            </a:pPr>
            <a:r>
              <a:rPr lang="en-US" sz="2400" dirty="0" smtClean="0">
                <a:solidFill>
                  <a:srgbClr val="00CC00"/>
                </a:solidFill>
                <a:latin typeface="Comic Sans MS" pitchFamily="66" charset="0"/>
              </a:rPr>
              <a:t>Air resistance </a:t>
            </a:r>
          </a:p>
          <a:p>
            <a:pPr lvl="0" algn="l" rtl="0">
              <a:lnSpc>
                <a:spcPct val="150000"/>
              </a:lnSpc>
              <a:buFont typeface="Wingdings" pitchFamily="2" charset="2"/>
              <a:buChar char="Ø"/>
            </a:pPr>
            <a:r>
              <a:rPr lang="en-US" sz="2400" dirty="0" smtClean="0">
                <a:solidFill>
                  <a:srgbClr val="00CC00"/>
                </a:solidFill>
                <a:latin typeface="Comic Sans MS" pitchFamily="66" charset="0"/>
              </a:rPr>
              <a:t>Rolling resistance </a:t>
            </a:r>
          </a:p>
          <a:p>
            <a:pPr lvl="0" algn="l" rtl="0">
              <a:lnSpc>
                <a:spcPct val="150000"/>
              </a:lnSpc>
              <a:buFont typeface="Wingdings" pitchFamily="2" charset="2"/>
              <a:buChar char="Ø"/>
            </a:pPr>
            <a:r>
              <a:rPr lang="en-US" sz="2400" dirty="0" smtClean="0">
                <a:solidFill>
                  <a:srgbClr val="00CC00"/>
                </a:solidFill>
                <a:latin typeface="Comic Sans MS" pitchFamily="66" charset="0"/>
              </a:rPr>
              <a:t>Grade resistance </a:t>
            </a:r>
          </a:p>
          <a:p>
            <a:pPr lvl="0" algn="l" rtl="0">
              <a:lnSpc>
                <a:spcPct val="150000"/>
              </a:lnSpc>
              <a:buFont typeface="Wingdings" pitchFamily="2" charset="2"/>
              <a:buChar char="Ø"/>
            </a:pPr>
            <a:r>
              <a:rPr lang="en-US" sz="2400" dirty="0" smtClean="0">
                <a:solidFill>
                  <a:srgbClr val="00CC00"/>
                </a:solidFill>
                <a:latin typeface="Comic Sans MS" pitchFamily="66" charset="0"/>
              </a:rPr>
              <a:t>Inertia forces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weddingsbydon.com/108-wedding-planner/RedRoseThankYouBIG.gif"/>
          <p:cNvPicPr>
            <a:picLocks noChangeAspect="1" noChangeArrowheads="1" noCrop="1"/>
          </p:cNvPicPr>
          <p:nvPr/>
        </p:nvPicPr>
        <p:blipFill>
          <a:blip r:embed="rId2" cstate="print"/>
          <a:srcRect/>
          <a:stretch>
            <a:fillRect/>
          </a:stretch>
        </p:blipFill>
        <p:spPr bwMode="auto">
          <a:xfrm>
            <a:off x="539552" y="692696"/>
            <a:ext cx="8070826" cy="504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20578"/>
            <a:ext cx="3312368" cy="461665"/>
          </a:xfrm>
          <a:prstGeom prst="rect">
            <a:avLst/>
          </a:prstGeom>
          <a:noFill/>
        </p:spPr>
        <p:txBody>
          <a:bodyPr wrap="square" rtlCol="1">
            <a:spAutoFit/>
          </a:bodyPr>
          <a:lstStyle/>
          <a:p>
            <a:pPr algn="l"/>
            <a:r>
              <a:rPr lang="en-US" sz="2400" b="1" u="sng" dirty="0" smtClean="0">
                <a:solidFill>
                  <a:srgbClr val="0000FF"/>
                </a:solidFill>
                <a:latin typeface="Lucida Calligraphy" pitchFamily="66" charset="0"/>
              </a:rPr>
              <a:t>History</a:t>
            </a:r>
            <a:endParaRPr lang="ar-IQ" sz="2400" b="1" u="sng" dirty="0">
              <a:solidFill>
                <a:srgbClr val="0000FF"/>
              </a:solidFill>
              <a:latin typeface="Lucida Calligraphy" pitchFamily="66" charset="0"/>
            </a:endParaRPr>
          </a:p>
        </p:txBody>
      </p:sp>
      <p:pic>
        <p:nvPicPr>
          <p:cNvPr id="117762" name="Picture 2" descr="D:\محاضرات\مرحلة رابعة مرور\المصادر\صور منوعة\hqdefault.jpg"/>
          <p:cNvPicPr>
            <a:picLocks noChangeAspect="1" noChangeArrowheads="1"/>
          </p:cNvPicPr>
          <p:nvPr/>
        </p:nvPicPr>
        <p:blipFill>
          <a:blip r:embed="rId2" cstate="print"/>
          <a:srcRect l="2010" t="8041" r="1501" b="8871"/>
          <a:stretch>
            <a:fillRect/>
          </a:stretch>
        </p:blipFill>
        <p:spPr bwMode="auto">
          <a:xfrm>
            <a:off x="2915816" y="1556792"/>
            <a:ext cx="3816425" cy="2376264"/>
          </a:xfrm>
          <a:prstGeom prst="rect">
            <a:avLst/>
          </a:prstGeom>
          <a:noFill/>
        </p:spPr>
      </p:pic>
      <p:pic>
        <p:nvPicPr>
          <p:cNvPr id="117763" name="Picture 3" descr="D:\محاضرات\مرحلة رابعة مرور\المصادر\صور منوعة\4120582018.jpg"/>
          <p:cNvPicPr>
            <a:picLocks noChangeAspect="1" noChangeArrowheads="1"/>
          </p:cNvPicPr>
          <p:nvPr/>
        </p:nvPicPr>
        <p:blipFill>
          <a:blip r:embed="rId3" cstate="print"/>
          <a:srcRect/>
          <a:stretch>
            <a:fillRect/>
          </a:stretch>
        </p:blipFill>
        <p:spPr bwMode="auto">
          <a:xfrm>
            <a:off x="683568" y="4097145"/>
            <a:ext cx="4075573" cy="2356191"/>
          </a:xfrm>
          <a:prstGeom prst="rect">
            <a:avLst/>
          </a:prstGeom>
          <a:noFill/>
        </p:spPr>
      </p:pic>
      <p:pic>
        <p:nvPicPr>
          <p:cNvPr id="117764" name="Picture 4" descr="D:\محاضرات\مرحلة رابعة مرور\المصادر\صور منوعة\buspollution.jpg"/>
          <p:cNvPicPr>
            <a:picLocks noChangeAspect="1" noChangeArrowheads="1"/>
          </p:cNvPicPr>
          <p:nvPr/>
        </p:nvPicPr>
        <p:blipFill>
          <a:blip r:embed="rId4" cstate="print"/>
          <a:srcRect l="15910" r="14086"/>
          <a:stretch>
            <a:fillRect/>
          </a:stretch>
        </p:blipFill>
        <p:spPr bwMode="auto">
          <a:xfrm>
            <a:off x="4917626" y="4077072"/>
            <a:ext cx="3830838" cy="2376264"/>
          </a:xfrm>
          <a:prstGeom prst="rect">
            <a:avLst/>
          </a:prstGeom>
          <a:noFill/>
        </p:spPr>
      </p:pic>
      <p:sp>
        <p:nvSpPr>
          <p:cNvPr id="6" name="TextBox 5"/>
          <p:cNvSpPr txBox="1"/>
          <p:nvPr/>
        </p:nvSpPr>
        <p:spPr>
          <a:xfrm>
            <a:off x="1907704" y="764704"/>
            <a:ext cx="5976664" cy="400110"/>
          </a:xfrm>
          <a:prstGeom prst="rect">
            <a:avLst/>
          </a:prstGeom>
          <a:noFill/>
        </p:spPr>
        <p:txBody>
          <a:bodyPr wrap="square" rtlCol="1">
            <a:spAutoFit/>
          </a:bodyPr>
          <a:lstStyle/>
          <a:p>
            <a:pPr algn="ctr"/>
            <a:r>
              <a:rPr lang="en-US" sz="2000" b="1" dirty="0" smtClean="0">
                <a:solidFill>
                  <a:srgbClr val="FF0000"/>
                </a:solidFill>
                <a:latin typeface="Lucida Calligraphy" pitchFamily="66" charset="0"/>
              </a:rPr>
              <a:t>After invention of vehicles</a:t>
            </a:r>
            <a:endParaRPr lang="ar-IQ" sz="2000" b="1" u="sng" dirty="0">
              <a:solidFill>
                <a:srgbClr val="FF0000"/>
              </a:solidFill>
              <a:latin typeface="Lucida Calligraphy" pitchFamily="66" charset="0"/>
            </a:endParaRPr>
          </a:p>
        </p:txBody>
      </p:sp>
      <p:sp>
        <p:nvSpPr>
          <p:cNvPr id="7" name="Cloud Callout 6"/>
          <p:cNvSpPr/>
          <p:nvPr/>
        </p:nvSpPr>
        <p:spPr bwMode="auto">
          <a:xfrm>
            <a:off x="683568" y="692696"/>
            <a:ext cx="2088232" cy="1584176"/>
          </a:xfrm>
          <a:prstGeom prst="cloudCallout">
            <a:avLst>
              <a:gd name="adj1" fmla="val 71923"/>
              <a:gd name="adj2" fmla="val 4829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rPr>
              <a:t>Accident</a:t>
            </a:r>
            <a:endParaRPr kumimoji="0" lang="ar-IQ" sz="2400" b="0" i="0" u="none" strike="noStrike" cap="none" normalizeH="0" baseline="0" dirty="0" smtClean="0">
              <a:ln>
                <a:noFill/>
              </a:ln>
              <a:solidFill>
                <a:schemeClr val="tx1"/>
              </a:solidFill>
              <a:effectLst/>
              <a:latin typeface="Times New Roman" pitchFamily="18" charset="0"/>
            </a:endParaRPr>
          </a:p>
        </p:txBody>
      </p:sp>
      <p:sp>
        <p:nvSpPr>
          <p:cNvPr id="8" name="Cloud Callout 7"/>
          <p:cNvSpPr/>
          <p:nvPr/>
        </p:nvSpPr>
        <p:spPr bwMode="auto">
          <a:xfrm>
            <a:off x="539552" y="2276872"/>
            <a:ext cx="2880320" cy="1584176"/>
          </a:xfrm>
          <a:prstGeom prst="cloudCallout">
            <a:avLst>
              <a:gd name="adj1" fmla="val 6029"/>
              <a:gd name="adj2" fmla="val 11134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rPr>
              <a:t>Slow Motion</a:t>
            </a:r>
            <a:endParaRPr kumimoji="0" lang="ar-IQ" sz="2400" b="0" i="0" u="none" strike="noStrike" cap="none" normalizeH="0" baseline="0" dirty="0" smtClean="0">
              <a:ln>
                <a:noFill/>
              </a:ln>
              <a:solidFill>
                <a:schemeClr val="tx1"/>
              </a:solidFill>
              <a:effectLst/>
              <a:latin typeface="Times New Roman" pitchFamily="18" charset="0"/>
            </a:endParaRPr>
          </a:p>
        </p:txBody>
      </p:sp>
      <p:sp>
        <p:nvSpPr>
          <p:cNvPr id="9" name="Cloud Callout 8"/>
          <p:cNvSpPr/>
          <p:nvPr/>
        </p:nvSpPr>
        <p:spPr bwMode="auto">
          <a:xfrm>
            <a:off x="6804248" y="1916832"/>
            <a:ext cx="2016224" cy="1584176"/>
          </a:xfrm>
          <a:prstGeom prst="cloudCallout">
            <a:avLst>
              <a:gd name="adj1" fmla="val -38625"/>
              <a:gd name="adj2" fmla="val 10601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rPr>
              <a:t>Pollution</a:t>
            </a:r>
            <a:endParaRPr kumimoji="0" lang="ar-IQ"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5" descr="https://encrypted-tbn3.gstatic.com/images?q=tbn:ANd9GcTVy4HDVL-qXezURJBQkJYAoMZqgo_T2nDE2-HyL81SYdx4d_l6Hg"/>
          <p:cNvPicPr>
            <a:picLocks noChangeAspect="1" noChangeArrowheads="1"/>
          </p:cNvPicPr>
          <p:nvPr/>
        </p:nvPicPr>
        <p:blipFill>
          <a:blip r:embed="rId2" cstate="print"/>
          <a:srcRect l="5556" t="34091" r="5556" b="20454"/>
          <a:stretch>
            <a:fillRect/>
          </a:stretch>
        </p:blipFill>
        <p:spPr bwMode="auto">
          <a:xfrm>
            <a:off x="1835696" y="3501008"/>
            <a:ext cx="5760640" cy="1440160"/>
          </a:xfrm>
          <a:prstGeom prst="rect">
            <a:avLst/>
          </a:prstGeom>
          <a:noFill/>
        </p:spPr>
      </p:pic>
      <p:sp>
        <p:nvSpPr>
          <p:cNvPr id="8" name="Explosion 1 7"/>
          <p:cNvSpPr/>
          <p:nvPr/>
        </p:nvSpPr>
        <p:spPr bwMode="auto">
          <a:xfrm>
            <a:off x="1979712" y="260648"/>
            <a:ext cx="5400600" cy="1656184"/>
          </a:xfrm>
          <a:prstGeom prst="irregularSeal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rPr>
              <a:t>Traffic Engineering</a:t>
            </a:r>
            <a:endParaRPr kumimoji="0" lang="ar-IQ" sz="2400" b="1" i="0" u="none" strike="noStrike" cap="none" normalizeH="0" baseline="0" dirty="0" smtClean="0">
              <a:ln>
                <a:noFill/>
              </a:ln>
              <a:solidFill>
                <a:srgbClr val="FF0000"/>
              </a:solidFill>
              <a:effectLst/>
              <a:latin typeface="Times New Roman" pitchFamily="18" charset="0"/>
            </a:endParaRPr>
          </a:p>
        </p:txBody>
      </p:sp>
      <p:sp>
        <p:nvSpPr>
          <p:cNvPr id="10" name="Line Callout 2 9"/>
          <p:cNvSpPr/>
          <p:nvPr/>
        </p:nvSpPr>
        <p:spPr bwMode="auto">
          <a:xfrm flipH="1">
            <a:off x="1835696" y="1916832"/>
            <a:ext cx="1368152" cy="504056"/>
          </a:xfrm>
          <a:prstGeom prst="borderCallout2">
            <a:avLst>
              <a:gd name="adj1" fmla="val 51311"/>
              <a:gd name="adj2" fmla="val -695"/>
              <a:gd name="adj3" fmla="val 49140"/>
              <a:gd name="adj4" fmla="val -19973"/>
              <a:gd name="adj5" fmla="val -86894"/>
              <a:gd name="adj6" fmla="val -48724"/>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rPr>
              <a:t>Organize</a:t>
            </a:r>
            <a:endParaRPr kumimoji="0" lang="ar-IQ" sz="2000" b="0" i="0" u="none" strike="noStrike" cap="none" normalizeH="0" baseline="0" dirty="0" smtClean="0">
              <a:ln>
                <a:noFill/>
              </a:ln>
              <a:solidFill>
                <a:schemeClr val="tx1"/>
              </a:solidFill>
              <a:effectLst/>
              <a:latin typeface="Cambria" pitchFamily="18" charset="0"/>
            </a:endParaRPr>
          </a:p>
        </p:txBody>
      </p:sp>
      <p:sp>
        <p:nvSpPr>
          <p:cNvPr id="11" name="Line Callout 2 10"/>
          <p:cNvSpPr/>
          <p:nvPr/>
        </p:nvSpPr>
        <p:spPr bwMode="auto">
          <a:xfrm>
            <a:off x="6156176" y="1844824"/>
            <a:ext cx="1368152" cy="504056"/>
          </a:xfrm>
          <a:prstGeom prst="borderCallout2">
            <a:avLst>
              <a:gd name="adj1" fmla="val 51311"/>
              <a:gd name="adj2" fmla="val -695"/>
              <a:gd name="adj3" fmla="val 49140"/>
              <a:gd name="adj4" fmla="val -19973"/>
              <a:gd name="adj5" fmla="val -86894"/>
              <a:gd name="adj6" fmla="val -48724"/>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rPr>
              <a:t>Control</a:t>
            </a:r>
            <a:endParaRPr kumimoji="0" lang="ar-IQ" sz="2000" b="0" i="0" u="none" strike="noStrike" cap="none" normalizeH="0" baseline="0" dirty="0" smtClean="0">
              <a:ln>
                <a:noFill/>
              </a:ln>
              <a:solidFill>
                <a:schemeClr val="tx1"/>
              </a:solidFill>
              <a:effectLst/>
              <a:latin typeface="Cambria" pitchFamily="18" charset="0"/>
            </a:endParaRPr>
          </a:p>
        </p:txBody>
      </p:sp>
      <p:sp>
        <p:nvSpPr>
          <p:cNvPr id="12" name="Flowchart: Alternate Process 11"/>
          <p:cNvSpPr/>
          <p:nvPr/>
        </p:nvSpPr>
        <p:spPr bwMode="auto">
          <a:xfrm>
            <a:off x="2195736" y="3212976"/>
            <a:ext cx="1728192" cy="648072"/>
          </a:xfrm>
          <a:prstGeom prst="flowChartAlternateProcess">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Supply</a:t>
            </a:r>
            <a:endParaRPr kumimoji="0" lang="ar-IQ" sz="2400" b="0" i="0" u="none" strike="noStrike" cap="none" normalizeH="0" baseline="0" dirty="0" smtClean="0">
              <a:ln>
                <a:noFill/>
              </a:ln>
              <a:solidFill>
                <a:schemeClr val="tx1"/>
              </a:solidFill>
              <a:effectLst/>
              <a:latin typeface="Times New Roman" pitchFamily="18" charset="0"/>
            </a:endParaRPr>
          </a:p>
        </p:txBody>
      </p:sp>
      <p:sp>
        <p:nvSpPr>
          <p:cNvPr id="13" name="Flowchart: Alternate Process 12"/>
          <p:cNvSpPr/>
          <p:nvPr/>
        </p:nvSpPr>
        <p:spPr bwMode="auto">
          <a:xfrm>
            <a:off x="5436096" y="3212976"/>
            <a:ext cx="1728192" cy="648072"/>
          </a:xfrm>
          <a:prstGeom prst="flowChartAlternateProcess">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Demand</a:t>
            </a:r>
            <a:endParaRPr kumimoji="0" lang="ar-IQ" sz="2400" b="0" i="0" u="none" strike="noStrike" cap="none" normalizeH="0" baseline="0" dirty="0" smtClean="0">
              <a:ln>
                <a:noFill/>
              </a:ln>
              <a:solidFill>
                <a:schemeClr val="tx1"/>
              </a:solidFill>
              <a:effectLst/>
              <a:latin typeface="Times New Roman" pitchFamily="18" charset="0"/>
            </a:endParaRPr>
          </a:p>
        </p:txBody>
      </p:sp>
      <p:sp>
        <p:nvSpPr>
          <p:cNvPr id="20" name="Rounded Rectangular Callout 19"/>
          <p:cNvSpPr/>
          <p:nvPr/>
        </p:nvSpPr>
        <p:spPr bwMode="auto">
          <a:xfrm>
            <a:off x="827584" y="4581128"/>
            <a:ext cx="3384376" cy="936104"/>
          </a:xfrm>
          <a:prstGeom prst="wedgeRoundRectCallout">
            <a:avLst>
              <a:gd name="adj1" fmla="val 17018"/>
              <a:gd name="adj2" fmla="val -92588"/>
              <a:gd name="adj3" fmla="val 16667"/>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rtl="0" fontAlgn="base">
              <a:spcBef>
                <a:spcPct val="0"/>
              </a:spcBef>
              <a:spcAft>
                <a:spcPct val="0"/>
              </a:spcAft>
            </a:pPr>
            <a:r>
              <a:rPr lang="en-US" dirty="0" smtClean="0">
                <a:latin typeface="Cambria" pitchFamily="18" charset="0"/>
              </a:rPr>
              <a:t>It represents the number of trips that provided by existing transportation system.</a:t>
            </a:r>
          </a:p>
          <a:p>
            <a:pPr marL="0" marR="0" indent="0" algn="just" defTabSz="914400" rtl="0" eaLnBrk="1" fontAlgn="base" latinLnBrk="0" hangingPunct="1">
              <a:lnSpc>
                <a:spcPct val="100000"/>
              </a:lnSpc>
              <a:spcBef>
                <a:spcPct val="0"/>
              </a:spcBef>
              <a:spcAft>
                <a:spcPct val="0"/>
              </a:spcAft>
              <a:buClrTx/>
              <a:buSzTx/>
              <a:buFontTx/>
              <a:buNone/>
              <a:tabLst/>
            </a:pPr>
            <a:endParaRPr kumimoji="0" lang="ar-IQ" b="0" i="0" u="none" strike="noStrike" cap="none" normalizeH="0" baseline="0" dirty="0" smtClean="0">
              <a:ln>
                <a:noFill/>
              </a:ln>
              <a:solidFill>
                <a:schemeClr val="tx1"/>
              </a:solidFill>
              <a:effectLst/>
              <a:latin typeface="Cambria" pitchFamily="18" charset="0"/>
            </a:endParaRPr>
          </a:p>
        </p:txBody>
      </p:sp>
      <p:sp>
        <p:nvSpPr>
          <p:cNvPr id="21" name="Rounded Rectangular Callout 20"/>
          <p:cNvSpPr/>
          <p:nvPr/>
        </p:nvSpPr>
        <p:spPr bwMode="auto">
          <a:xfrm>
            <a:off x="5292080" y="4653136"/>
            <a:ext cx="3384376" cy="1224136"/>
          </a:xfrm>
          <a:prstGeom prst="wedgeRoundRectCallout">
            <a:avLst>
              <a:gd name="adj1" fmla="val -17898"/>
              <a:gd name="adj2" fmla="val -89582"/>
              <a:gd name="adj3" fmla="val 16667"/>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just" rtl="0" fontAlgn="base">
              <a:spcBef>
                <a:spcPct val="0"/>
              </a:spcBef>
              <a:spcAft>
                <a:spcPct val="0"/>
              </a:spcAft>
            </a:pPr>
            <a:r>
              <a:rPr lang="en-US" dirty="0" smtClean="0">
                <a:latin typeface="Cambria" pitchFamily="18" charset="0"/>
              </a:rPr>
              <a:t>It represents the number of trips required per day and depends on car ownership and population.</a:t>
            </a:r>
          </a:p>
          <a:p>
            <a:pPr marL="0" marR="0" indent="0" algn="just" defTabSz="914400" rtl="0" eaLnBrk="1" fontAlgn="base" latinLnBrk="0" hangingPunct="1">
              <a:lnSpc>
                <a:spcPct val="100000"/>
              </a:lnSpc>
              <a:spcBef>
                <a:spcPct val="0"/>
              </a:spcBef>
              <a:spcAft>
                <a:spcPct val="0"/>
              </a:spcAft>
              <a:buClrTx/>
              <a:buSzTx/>
              <a:buFontTx/>
              <a:buNone/>
              <a:tabLst/>
            </a:pPr>
            <a:endParaRPr kumimoji="0" lang="ar-IQ" b="0" i="0" u="none" strike="noStrike" cap="none" normalizeH="0" baseline="0" dirty="0" smtClean="0">
              <a:ln>
                <a:noFill/>
              </a:ln>
              <a:solidFill>
                <a:schemeClr val="tx1"/>
              </a:solidFill>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6197"/>
                                        </p:tgtEl>
                                        <p:attrNameLst>
                                          <p:attrName>style.visibility</p:attrName>
                                        </p:attrNameLst>
                                      </p:cBhvr>
                                      <p:to>
                                        <p:strVal val="visible"/>
                                      </p:to>
                                    </p:set>
                                    <p:animEffect transition="in" filter="dissolve">
                                      <p:cBhvr>
                                        <p:cTn id="15" dur="500"/>
                                        <p:tgtEl>
                                          <p:spTgt spid="136197"/>
                                        </p:tgtEl>
                                      </p:cBhvr>
                                    </p:animEffect>
                                  </p:childTnLst>
                                </p:cTn>
                              </p:par>
                            </p:childTnLst>
                          </p:cTn>
                        </p:par>
                        <p:par>
                          <p:cTn id="16" fill="hold">
                            <p:stCondLst>
                              <p:cond delay="500"/>
                            </p:stCondLst>
                            <p:childTnLst>
                              <p:par>
                                <p:cTn id="17" presetID="3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style.rotation</p:attrName>
                                        </p:attrNameLst>
                                      </p:cBhvr>
                                      <p:tavLst>
                                        <p:tav tm="0">
                                          <p:val>
                                            <p:fltVal val="720"/>
                                          </p:val>
                                        </p:tav>
                                        <p:tav tm="100000">
                                          <p:val>
                                            <p:fltVal val="0"/>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style.rotation</p:attrName>
                                        </p:attrNameLst>
                                      </p:cBhvr>
                                      <p:tavLst>
                                        <p:tav tm="0">
                                          <p:val>
                                            <p:fltVal val="720"/>
                                          </p:val>
                                        </p:tav>
                                        <p:tav tm="100000">
                                          <p:val>
                                            <p:fltVal val="0"/>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683568" y="165988"/>
            <a:ext cx="799288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Calibri" pitchFamily="34" charset="0"/>
                <a:cs typeface="Times New Roman" pitchFamily="18" charset="0"/>
              </a:rPr>
              <a:t>Traffic Engineering: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rgbClr val="000000"/>
                </a:solidFill>
                <a:effectLst/>
                <a:latin typeface="Cambria" pitchFamily="18" charset="0"/>
                <a:ea typeface="Calibri" pitchFamily="34" charset="0"/>
                <a:cs typeface="Arial" pitchFamily="34" charset="0"/>
              </a:rPr>
              <a:t>Definition from the Institute of Transportation Engineering (ITE)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 </a:t>
            </a:r>
            <a:r>
              <a:rPr kumimoji="0" lang="en-US" sz="2000" b="0" i="1" u="none" strike="noStrike" cap="none" normalizeH="0" baseline="0" dirty="0" smtClean="0">
                <a:ln>
                  <a:noFill/>
                </a:ln>
                <a:solidFill>
                  <a:srgbClr val="000000"/>
                </a:solidFill>
                <a:effectLst/>
                <a:latin typeface="Arial"/>
                <a:ea typeface="Calibri" pitchFamily="34" charset="0"/>
                <a:cs typeface="Times New Roman" pitchFamily="18" charset="0"/>
              </a:rPr>
              <a:t>“</a:t>
            </a:r>
            <a:r>
              <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rPr>
              <a:t>The phase of transportation engineering that deals with the planning, geometric design and traffic operations of roads, streets, and highways, their networks, terminals, abutting lands and relationship with other modes of transportation</a:t>
            </a:r>
            <a:r>
              <a:rPr kumimoji="0" lang="en-US" sz="2000" b="0" i="1" u="none" strike="noStrike" cap="none" normalizeH="0" baseline="0" dirty="0" smtClean="0">
                <a:ln>
                  <a:noFill/>
                </a:ln>
                <a:solidFill>
                  <a:srgbClr val="000000"/>
                </a:solidFill>
                <a:effectLst/>
                <a:latin typeface="Arial"/>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4"/>
          <p:cNvPicPr>
            <a:picLocks noChangeAspect="1" noChangeArrowheads="1"/>
          </p:cNvPicPr>
          <p:nvPr/>
        </p:nvPicPr>
        <p:blipFill>
          <a:blip r:embed="rId2" cstate="print"/>
          <a:srcRect t="2519" b="18130"/>
          <a:stretch>
            <a:fillRect/>
          </a:stretch>
        </p:blipFill>
        <p:spPr bwMode="auto">
          <a:xfrm>
            <a:off x="611560" y="3212976"/>
            <a:ext cx="2667000" cy="1706562"/>
          </a:xfrm>
          <a:prstGeom prst="rect">
            <a:avLst/>
          </a:prstGeom>
          <a:noFill/>
          <a:ln w="12700">
            <a:noFill/>
            <a:miter lim="800000"/>
            <a:headEnd type="none" w="sm" len="sm"/>
            <a:tailEnd type="none" w="sm" len="sm"/>
          </a:ln>
        </p:spPr>
      </p:pic>
      <p:pic>
        <p:nvPicPr>
          <p:cNvPr id="4" name="Picture 4" descr="cargo ship"/>
          <p:cNvPicPr>
            <a:picLocks noChangeAspect="1" noChangeArrowheads="1"/>
          </p:cNvPicPr>
          <p:nvPr/>
        </p:nvPicPr>
        <p:blipFill>
          <a:blip r:embed="rId3" cstate="print"/>
          <a:srcRect t="17528"/>
          <a:stretch>
            <a:fillRect/>
          </a:stretch>
        </p:blipFill>
        <p:spPr bwMode="auto">
          <a:xfrm>
            <a:off x="3321918" y="3212976"/>
            <a:ext cx="2762250" cy="1689100"/>
          </a:xfrm>
          <a:prstGeom prst="rect">
            <a:avLst/>
          </a:prstGeom>
          <a:noFill/>
          <a:ln w="9525">
            <a:noFill/>
            <a:miter lim="800000"/>
            <a:headEnd/>
            <a:tailEnd/>
          </a:ln>
        </p:spPr>
      </p:pic>
      <p:pic>
        <p:nvPicPr>
          <p:cNvPr id="5" name="Picture 4" descr="alaska pipeline 1"/>
          <p:cNvPicPr>
            <a:picLocks noChangeAspect="1" noChangeArrowheads="1"/>
          </p:cNvPicPr>
          <p:nvPr/>
        </p:nvPicPr>
        <p:blipFill>
          <a:blip r:embed="rId4" cstate="print"/>
          <a:srcRect l="3773" b="28316"/>
          <a:stretch>
            <a:fillRect/>
          </a:stretch>
        </p:blipFill>
        <p:spPr bwMode="auto">
          <a:xfrm>
            <a:off x="6144269" y="3212976"/>
            <a:ext cx="2676203" cy="1656184"/>
          </a:xfrm>
          <a:prstGeom prst="rect">
            <a:avLst/>
          </a:prstGeom>
          <a:noFill/>
          <a:ln w="9525">
            <a:noFill/>
            <a:miter lim="800000"/>
            <a:headEnd/>
            <a:tailEnd/>
          </a:ln>
        </p:spPr>
      </p:pic>
      <p:pic>
        <p:nvPicPr>
          <p:cNvPr id="6" name="Picture 4" descr="dallas transit"/>
          <p:cNvPicPr>
            <a:picLocks noChangeAspect="1" noChangeArrowheads="1"/>
          </p:cNvPicPr>
          <p:nvPr/>
        </p:nvPicPr>
        <p:blipFill>
          <a:blip r:embed="rId5" cstate="print"/>
          <a:srcRect b="14667"/>
          <a:stretch>
            <a:fillRect/>
          </a:stretch>
        </p:blipFill>
        <p:spPr bwMode="auto">
          <a:xfrm>
            <a:off x="611560" y="4941168"/>
            <a:ext cx="2664296" cy="1705316"/>
          </a:xfrm>
          <a:prstGeom prst="rect">
            <a:avLst/>
          </a:prstGeom>
          <a:noFill/>
          <a:ln w="9525">
            <a:noFill/>
            <a:miter lim="800000"/>
            <a:headEnd/>
            <a:tailEnd/>
          </a:ln>
        </p:spPr>
      </p:pic>
      <p:pic>
        <p:nvPicPr>
          <p:cNvPr id="7" name="Picture 4" descr="DSCN0430"/>
          <p:cNvPicPr>
            <a:picLocks noChangeAspect="1" noChangeArrowheads="1"/>
          </p:cNvPicPr>
          <p:nvPr/>
        </p:nvPicPr>
        <p:blipFill>
          <a:blip r:embed="rId6" cstate="print"/>
          <a:srcRect t="15837"/>
          <a:stretch>
            <a:fillRect/>
          </a:stretch>
        </p:blipFill>
        <p:spPr bwMode="auto">
          <a:xfrm>
            <a:off x="3346970" y="4941168"/>
            <a:ext cx="2737198" cy="1728192"/>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t="22345" b="-1465"/>
          <a:stretch>
            <a:fillRect/>
          </a:stretch>
        </p:blipFill>
        <p:spPr bwMode="auto">
          <a:xfrm>
            <a:off x="6156176" y="4941168"/>
            <a:ext cx="2697163" cy="1728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edg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6064" y="188640"/>
            <a:ext cx="6948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Times New Roman" pitchFamily="18" charset="0"/>
                <a:cs typeface="Times New Roman" pitchFamily="18" charset="0"/>
              </a:rPr>
              <a:t>Elements of Traffic Engineering: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683568" y="620688"/>
            <a:ext cx="8136904"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1. Traffic studies and characteristics   </a:t>
            </a:r>
            <a:endParaRPr kumimoji="0" lang="en-US" sz="2000" b="1" i="0" u="sng"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 Data collection and analysis </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 Road users analysis </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 Traffic volume and demand</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 Speeds and travel time, delays</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 Origin and destination studies</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2. Performance evaluation     </a:t>
            </a:r>
            <a:endParaRPr kumimoji="0" lang="en-US" sz="2000" b="1" i="0" u="sng"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Level of service: 	Speeds,</a:t>
            </a:r>
          </a:p>
          <a:p>
            <a:pPr marL="1800225" marR="0" lvl="0" algn="l" defTabSz="914400" rtl="0" eaLnBrk="0" fontAlgn="base" latinLnBrk="0" hangingPunct="0">
              <a:lnSpc>
                <a:spcPct val="150000"/>
              </a:lnSpc>
              <a:spcBef>
                <a:spcPct val="0"/>
              </a:spcBef>
              <a:spcAft>
                <a:spcPct val="0"/>
              </a:spcAft>
              <a:buClrTx/>
              <a:buSzTx/>
              <a:buFontTx/>
              <a:buNone/>
              <a:tabLst/>
            </a:pPr>
            <a:r>
              <a:rPr lang="en-US" sz="2000" dirty="0" smtClean="0">
                <a:latin typeface="Cambria"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Convenience, </a:t>
            </a:r>
          </a:p>
          <a:p>
            <a:pPr marL="1800225" marR="0" lvl="0" algn="l" defTabSz="914400" rtl="0" eaLnBrk="0" fontAlgn="base" latinLnBrk="0" hangingPunct="0">
              <a:lnSpc>
                <a:spcPct val="150000"/>
              </a:lnSpc>
              <a:spcBef>
                <a:spcPct val="0"/>
              </a:spcBef>
              <a:spcAft>
                <a:spcPct val="0"/>
              </a:spcAft>
              <a:buClrTx/>
              <a:buSzTx/>
              <a:buFontTx/>
              <a:buNone/>
              <a:tabLst/>
            </a:pPr>
            <a:r>
              <a:rPr lang="en-US" sz="2000" dirty="0" smtClean="0">
                <a:latin typeface="Cambria"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Safety, </a:t>
            </a:r>
          </a:p>
          <a:p>
            <a:pPr marL="1800225" marR="0" lvl="0" algn="l" defTabSz="914400" rtl="0" eaLnBrk="0" fontAlgn="base" latinLnBrk="0" hangingPunct="0">
              <a:lnSpc>
                <a:spcPct val="150000"/>
              </a:lnSpc>
              <a:spcBef>
                <a:spcPct val="0"/>
              </a:spcBef>
              <a:spcAft>
                <a:spcPct val="0"/>
              </a:spcAft>
              <a:buClrTx/>
              <a:buSzTx/>
              <a:buFontTx/>
              <a:buNone/>
              <a:tabLst/>
            </a:pPr>
            <a:r>
              <a:rPr lang="en-US" sz="2000" dirty="0" smtClean="0">
                <a:latin typeface="Cambria"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Privacy, </a:t>
            </a:r>
          </a:p>
          <a:p>
            <a:pPr marL="1800225" marR="0" lvl="0" algn="l" defTabSz="914400" rtl="0" eaLnBrk="0" fontAlgn="base" latinLnBrk="0" hangingPunct="0">
              <a:lnSpc>
                <a:spcPct val="150000"/>
              </a:lnSpc>
              <a:spcBef>
                <a:spcPct val="0"/>
              </a:spcBef>
              <a:spcAft>
                <a:spcPct val="0"/>
              </a:spcAft>
              <a:buClrTx/>
              <a:buSzTx/>
              <a:buFontTx/>
              <a:buNone/>
              <a:tabLst/>
            </a:pPr>
            <a:r>
              <a:rPr lang="en-US" sz="2000" dirty="0" smtClean="0">
                <a:latin typeface="Cambria"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Comfort, </a:t>
            </a:r>
          </a:p>
          <a:p>
            <a:pPr marL="1800225" marR="0" lvl="0" algn="l" defTabSz="914400" rtl="0" eaLnBrk="0" fontAlgn="base" latinLnBrk="0" hangingPunct="0">
              <a:lnSpc>
                <a:spcPct val="150000"/>
              </a:lnSpc>
              <a:spcBef>
                <a:spcPct val="0"/>
              </a:spcBef>
              <a:spcAft>
                <a:spcPct val="0"/>
              </a:spcAft>
              <a:buClrTx/>
              <a:buSzTx/>
              <a:buFontTx/>
              <a:buNone/>
              <a:tabLst/>
            </a:pPr>
            <a:r>
              <a:rPr lang="en-US" sz="2000" dirty="0" smtClean="0">
                <a:latin typeface="Cambria"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Cost of travel</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76064" y="188640"/>
            <a:ext cx="6948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Times New Roman" pitchFamily="18" charset="0"/>
                <a:cs typeface="Times New Roman" pitchFamily="18" charset="0"/>
              </a:rPr>
              <a:t>Elements of Traffic Engineering: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09" name="Rectangle 1"/>
          <p:cNvSpPr>
            <a:spLocks noChangeArrowheads="1"/>
          </p:cNvSpPr>
          <p:nvPr/>
        </p:nvSpPr>
        <p:spPr bwMode="auto">
          <a:xfrm>
            <a:off x="683568" y="719891"/>
            <a:ext cx="8064896" cy="4653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3. Facility design     </a:t>
            </a:r>
            <a:endParaRPr kumimoji="0" lang="en-US" sz="2000" b="1" i="0" u="sng"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 Type of links and nodes in a network</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 Geometric</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 Terminal design</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 Lighting</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4. Traffic control   </a:t>
            </a:r>
            <a:endParaRPr kumimoji="0" lang="en-US" sz="2000" b="1" i="0" u="sng"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 Traffic regulations</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 Control devices – markings, signs and signals</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 Congestion management – pricing</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 Accidents</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48072" y="260648"/>
            <a:ext cx="6948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FF"/>
                </a:solidFill>
                <a:effectLst/>
                <a:latin typeface="Lucida Calligraphy" pitchFamily="66" charset="0"/>
                <a:ea typeface="Times New Roman" pitchFamily="18" charset="0"/>
                <a:cs typeface="Times New Roman" pitchFamily="18" charset="0"/>
              </a:rPr>
              <a:t>Elements of Traffic Engineering: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85" name="Rectangle 1"/>
          <p:cNvSpPr>
            <a:spLocks noChangeArrowheads="1"/>
          </p:cNvSpPr>
          <p:nvPr/>
        </p:nvSpPr>
        <p:spPr bwMode="auto">
          <a:xfrm>
            <a:off x="683568" y="764704"/>
            <a:ext cx="81369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5. Traffic operations        </a:t>
            </a:r>
            <a:endParaRPr kumimoji="0" lang="en-US" sz="2000" b="1" i="0" u="sng"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 Traffic efficiency measures – one-way street, etc.</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 Network controls – merging / diverging operations; </a:t>
            </a:r>
          </a:p>
          <a:p>
            <a:pPr marL="2687638"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directional movements; </a:t>
            </a:r>
          </a:p>
          <a:p>
            <a:pPr marL="2687638"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capacity constraints; </a:t>
            </a:r>
          </a:p>
          <a:p>
            <a:pPr marL="2687638"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separation of flows</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 Curb management – parking, loading / unloading</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6. Transportation systems management    </a:t>
            </a:r>
            <a:endParaRPr kumimoji="0" lang="en-US" sz="2000" b="1" i="0" u="sng"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 Optimization of system capacity and operations</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a:p>
            <a:pPr marL="365125"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b. Highway occupancy – high-occupancy vehicle priority systems, </a:t>
            </a:r>
          </a:p>
          <a:p>
            <a:pPr marL="2954338"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car pools, </a:t>
            </a:r>
          </a:p>
          <a:p>
            <a:pPr marL="2954338" marR="0" lvl="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road or area pricing</a:t>
            </a:r>
            <a:endParaRPr kumimoji="0" lang="en-US" sz="20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187624" y="980728"/>
            <a:ext cx="7200800" cy="5616624"/>
          </a:xfrm>
          <a:prstGeom prst="rect">
            <a:avLst/>
          </a:prstGeom>
          <a:noFill/>
          <a:ln w="9525">
            <a:noFill/>
            <a:miter lim="800000"/>
            <a:headEnd/>
            <a:tailEnd/>
          </a:ln>
        </p:spPr>
      </p:pic>
      <p:sp>
        <p:nvSpPr>
          <p:cNvPr id="3" name="Rectangle 2"/>
          <p:cNvSpPr/>
          <p:nvPr/>
        </p:nvSpPr>
        <p:spPr>
          <a:xfrm>
            <a:off x="3419872" y="332656"/>
            <a:ext cx="2476960" cy="461665"/>
          </a:xfrm>
          <a:prstGeom prst="rect">
            <a:avLst/>
          </a:prstGeom>
        </p:spPr>
        <p:txBody>
          <a:bodyPr wrap="none">
            <a:spAutoFit/>
          </a:bodyPr>
          <a:lstStyle/>
          <a:p>
            <a:pPr algn="l" rtl="0"/>
            <a:r>
              <a:rPr lang="en-US" sz="2400" b="1" u="sng" dirty="0" smtClean="0">
                <a:solidFill>
                  <a:srgbClr val="0000FF"/>
                </a:solidFill>
                <a:latin typeface="Lucida Calligraphy" pitchFamily="66" charset="0"/>
              </a:rPr>
              <a:t>Urban Roads</a:t>
            </a:r>
            <a:r>
              <a:rPr lang="en-US" sz="2400" b="1" dirty="0" smtClean="0">
                <a:solidFill>
                  <a:srgbClr val="0000FF"/>
                </a:solidFill>
                <a:latin typeface="Lucida Calligraphy" pitchFamily="66" charset="0"/>
              </a:rPr>
              <a:t> </a:t>
            </a:r>
            <a:endParaRPr lang="ar-IQ" sz="2400" dirty="0">
              <a:solidFill>
                <a:srgbClr val="0000FF"/>
              </a:solidFill>
              <a:latin typeface="Lucida Calligraphy"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tebook">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eestyle Script"/>
        <a:ea typeface=""/>
        <a:cs typeface=""/>
      </a:majorFont>
      <a:minorFont>
        <a:latin typeface="Freestyle Scrip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Module</Template>
  <TotalTime>2169</TotalTime>
  <Words>932</Words>
  <Application>Microsoft Office PowerPoint</Application>
  <PresentationFormat>عرض على الشاشة (3:4)‏</PresentationFormat>
  <Paragraphs>155</Paragraphs>
  <Slides>26</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26</vt:i4>
      </vt:variant>
    </vt:vector>
  </HeadingPairs>
  <TitlesOfParts>
    <vt:vector size="38" baseType="lpstr">
      <vt:lpstr>Arial</vt:lpstr>
      <vt:lpstr>Calibri</vt:lpstr>
      <vt:lpstr>Cambria</vt:lpstr>
      <vt:lpstr>Comic Sans MS</vt:lpstr>
      <vt:lpstr>Courier New</vt:lpstr>
      <vt:lpstr>Freestyle Script</vt:lpstr>
      <vt:lpstr>Lucida Calligraphy</vt:lpstr>
      <vt:lpstr>Segoe UI Semibold</vt:lpstr>
      <vt:lpstr>Times New Roman</vt:lpstr>
      <vt:lpstr>Vineta BT</vt:lpstr>
      <vt:lpstr>Wingdings</vt:lpstr>
      <vt:lpstr>Notebook</vt:lpstr>
      <vt:lpstr>Traffic Engineering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FLOW CHARACTERISTICS</dc:title>
  <dc:creator>ENGINEER</dc:creator>
  <cp:lastModifiedBy>dr.ali</cp:lastModifiedBy>
  <cp:revision>217</cp:revision>
  <dcterms:created xsi:type="dcterms:W3CDTF">2013-10-26T19:20:04Z</dcterms:created>
  <dcterms:modified xsi:type="dcterms:W3CDTF">2017-03-11T17:55:56Z</dcterms:modified>
</cp:coreProperties>
</file>